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7"/>
  </p:notesMasterIdLst>
  <p:sldIdLst>
    <p:sldId id="271" r:id="rId2"/>
    <p:sldId id="272" r:id="rId3"/>
    <p:sldId id="256" r:id="rId4"/>
    <p:sldId id="259" r:id="rId5"/>
    <p:sldId id="260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3" r:id="rId16"/>
  </p:sldIdLst>
  <p:sldSz cx="18288000" cy="10287000"/>
  <p:notesSz cx="6858000" cy="9144000"/>
  <p:embeddedFontLst>
    <p:embeddedFont>
      <p:font typeface="THELuxGoB" panose="020B0600000101010101" charset="-127"/>
      <p:regular r:id="rId18"/>
    </p:embeddedFont>
    <p:embeddedFont>
      <p:font typeface="THELuxGoM" panose="020B0600000101010101" charset="-127"/>
      <p:regular r:id="rId19"/>
    </p:embeddedFont>
    <p:embeddedFont>
      <p:font typeface="THELuxGoR" panose="020B0600000101010101" charset="-127"/>
      <p:regular r:id="rId20"/>
    </p:embeddedFont>
    <p:embeddedFont>
      <p:font typeface="Geologica Roman SemiBold" panose="020B0600000101010101" charset="0"/>
      <p:bold r:id="rId21"/>
    </p:embeddedFont>
    <p:embeddedFont>
      <p:font typeface="맑은 고딕" panose="020B0503020000020004" pitchFamily="50" charset="-127"/>
      <p:regular r:id="rId22"/>
      <p:bold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ACCA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444" autoAdjust="0"/>
    <p:restoredTop sz="94622" autoAdjust="0"/>
  </p:normalViewPr>
  <p:slideViewPr>
    <p:cSldViewPr>
      <p:cViewPr varScale="1">
        <p:scale>
          <a:sx n="58" d="100"/>
          <a:sy n="58" d="100"/>
        </p:scale>
        <p:origin x="34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EB92D4-3871-473E-A59F-E180E258C194}" type="datetimeFigureOut">
              <a:rPr lang="ko-KR" altLang="en-US" smtClean="0"/>
              <a:t>2024-12-04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3B4FC8-3B86-4529-94C3-C573650836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10774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3B4FC8-3B86-4529-94C3-C57365083686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41587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2.png"/><Relationship Id="rId7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eg"/><Relationship Id="rId3" Type="http://schemas.openxmlformats.org/officeDocument/2006/relationships/image" Target="../media/image2.png"/><Relationship Id="rId7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11" Type="http://schemas.openxmlformats.org/officeDocument/2006/relationships/image" Target="../media/image32.jpeg"/><Relationship Id="rId5" Type="http://schemas.openxmlformats.org/officeDocument/2006/relationships/image" Target="../media/image3.png"/><Relationship Id="rId10" Type="http://schemas.openxmlformats.org/officeDocument/2006/relationships/image" Target="../media/image31.png"/><Relationship Id="rId4" Type="http://schemas.openxmlformats.org/officeDocument/2006/relationships/image" Target="../media/image2.png"/><Relationship Id="rId9" Type="http://schemas.openxmlformats.org/officeDocument/2006/relationships/image" Target="../media/image30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5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76958A-41A3-8656-5CFF-F7580ACED5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C1A4247-F0F5-0C69-FF20-AA98F5D901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4775200" y="5194300"/>
            <a:ext cx="10439400" cy="12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B68AFD14-E639-4836-3D12-3F49F89557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1511300"/>
            <a:ext cx="139700" cy="10414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11666F69-50E3-6249-B1A2-C2516EDF0E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22800" y="9448800"/>
            <a:ext cx="1447800" cy="355600"/>
          </a:xfrm>
          <a:prstGeom prst="rect">
            <a:avLst/>
          </a:prstGeom>
        </p:spPr>
      </p:pic>
      <p:sp>
        <p:nvSpPr>
          <p:cNvPr id="6" name="TextBox 6">
            <a:extLst>
              <a:ext uri="{FF2B5EF4-FFF2-40B4-BE49-F238E27FC236}">
                <a16:creationId xmlns:a16="http://schemas.microsoft.com/office/drawing/2014/main" id="{6D3F9F79-D9A8-1EBE-828D-5A97E4362395}"/>
              </a:ext>
            </a:extLst>
          </p:cNvPr>
          <p:cNvSpPr txBox="1"/>
          <p:nvPr/>
        </p:nvSpPr>
        <p:spPr>
          <a:xfrm>
            <a:off x="17272000" y="9423400"/>
            <a:ext cx="5207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2100" b="0" i="0" u="none" strike="noStrike" spc="-100">
                <a:solidFill>
                  <a:srgbClr val="FFFFFF"/>
                </a:solidFill>
                <a:latin typeface="THELuxGoB"/>
              </a:rPr>
              <a:t>03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43F762FA-A2EE-563C-7274-4982AEA5DD4E}"/>
              </a:ext>
            </a:extLst>
          </p:cNvPr>
          <p:cNvSpPr txBox="1"/>
          <p:nvPr/>
        </p:nvSpPr>
        <p:spPr>
          <a:xfrm>
            <a:off x="2330450" y="3086100"/>
            <a:ext cx="13627100" cy="2590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6600" b="1" spc="-100" dirty="0">
                <a:solidFill>
                  <a:srgbClr val="000000"/>
                </a:solidFill>
                <a:ea typeface="Geologica Roman SemiBold"/>
              </a:rPr>
              <a:t>폐쇄형 </a:t>
            </a:r>
            <a:r>
              <a:rPr lang="ko-KR" altLang="en-US" sz="6600" b="1" spc="-100" dirty="0" err="1">
                <a:solidFill>
                  <a:srgbClr val="000000"/>
                </a:solidFill>
                <a:ea typeface="Geologica Roman SemiBold"/>
              </a:rPr>
              <a:t>역삼투막</a:t>
            </a:r>
            <a:r>
              <a:rPr lang="ko-KR" altLang="en-US" sz="6600" b="1" spc="-100" dirty="0">
                <a:solidFill>
                  <a:srgbClr val="000000"/>
                </a:solidFill>
                <a:ea typeface="Geologica Roman SemiBold"/>
              </a:rPr>
              <a:t> 공정에서 </a:t>
            </a:r>
            <a:endParaRPr lang="en-US" altLang="ko-KR" sz="6600" b="1" spc="-100" dirty="0">
              <a:solidFill>
                <a:srgbClr val="000000"/>
              </a:solidFill>
              <a:ea typeface="Geologica Roman SemiBold"/>
            </a:endParaRPr>
          </a:p>
          <a:p>
            <a:pPr lvl="0" algn="ctr">
              <a:lnSpc>
                <a:spcPct val="99600"/>
              </a:lnSpc>
            </a:pPr>
            <a:r>
              <a:rPr lang="en-US" altLang="ko-KR" sz="6600" b="1" spc="-100" dirty="0">
                <a:solidFill>
                  <a:srgbClr val="000000"/>
                </a:solidFill>
                <a:ea typeface="Geologica Roman SemiBold"/>
              </a:rPr>
              <a:t>IOT </a:t>
            </a:r>
            <a:r>
              <a:rPr lang="ko-KR" altLang="en-US" sz="6600" b="1" spc="-100" dirty="0">
                <a:solidFill>
                  <a:srgbClr val="000000"/>
                </a:solidFill>
                <a:ea typeface="Geologica Roman SemiBold"/>
              </a:rPr>
              <a:t>운영을 위한 모델링</a:t>
            </a:r>
            <a:endParaRPr lang="ko-KR" altLang="ko-KR" sz="6600" b="1" i="0" u="none" strike="noStrike" spc="-100" dirty="0">
              <a:solidFill>
                <a:srgbClr val="000000"/>
              </a:solidFill>
              <a:ea typeface="Geologica Roman SemiBold"/>
            </a:endParaRPr>
          </a:p>
        </p:txBody>
      </p:sp>
      <p:sp>
        <p:nvSpPr>
          <p:cNvPr id="5" name="TextBox 7">
            <a:extLst>
              <a:ext uri="{FF2B5EF4-FFF2-40B4-BE49-F238E27FC236}">
                <a16:creationId xmlns:a16="http://schemas.microsoft.com/office/drawing/2014/main" id="{AFD41082-6F4E-8785-20DC-76610128C345}"/>
              </a:ext>
            </a:extLst>
          </p:cNvPr>
          <p:cNvSpPr txBox="1"/>
          <p:nvPr/>
        </p:nvSpPr>
        <p:spPr>
          <a:xfrm>
            <a:off x="4394200" y="5676900"/>
            <a:ext cx="9499600" cy="1295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3200" b="1" spc="-100" dirty="0">
                <a:solidFill>
                  <a:srgbClr val="000000"/>
                </a:solidFill>
                <a:ea typeface="Geologica Roman SemiBold"/>
              </a:rPr>
              <a:t>임정훈</a:t>
            </a:r>
            <a:r>
              <a:rPr lang="en-US" altLang="ko-KR" sz="3200" b="1" spc="-100" dirty="0">
                <a:solidFill>
                  <a:srgbClr val="000000"/>
                </a:solidFill>
                <a:ea typeface="Geologica Roman SemiBold"/>
              </a:rPr>
              <a:t>, </a:t>
            </a:r>
            <a:r>
              <a:rPr lang="ko-KR" altLang="en-US" sz="3200" b="1" spc="-100" dirty="0" err="1">
                <a:solidFill>
                  <a:srgbClr val="000000"/>
                </a:solidFill>
                <a:ea typeface="Geologica Roman SemiBold"/>
              </a:rPr>
              <a:t>구경모</a:t>
            </a:r>
            <a:r>
              <a:rPr lang="en-US" altLang="ko-KR" sz="3200" b="1" spc="-100" dirty="0">
                <a:solidFill>
                  <a:srgbClr val="000000"/>
                </a:solidFill>
                <a:ea typeface="Geologica Roman SemiBold"/>
              </a:rPr>
              <a:t>, </a:t>
            </a:r>
            <a:r>
              <a:rPr lang="ko-KR" altLang="en-US" sz="3200" b="1" spc="-100" dirty="0">
                <a:solidFill>
                  <a:srgbClr val="000000"/>
                </a:solidFill>
                <a:ea typeface="Geologica Roman SemiBold"/>
              </a:rPr>
              <a:t>김동현</a:t>
            </a:r>
            <a:r>
              <a:rPr lang="en-US" altLang="ko-KR" sz="3200" b="1" spc="-100" dirty="0">
                <a:solidFill>
                  <a:srgbClr val="000000"/>
                </a:solidFill>
                <a:ea typeface="Geologica Roman SemiBold"/>
              </a:rPr>
              <a:t>, </a:t>
            </a:r>
            <a:r>
              <a:rPr lang="ko-KR" altLang="en-US" sz="3200" b="1" spc="-100" dirty="0">
                <a:solidFill>
                  <a:srgbClr val="000000"/>
                </a:solidFill>
                <a:ea typeface="Geologica Roman SemiBold"/>
              </a:rPr>
              <a:t>이창민</a:t>
            </a:r>
            <a:r>
              <a:rPr lang="en-US" altLang="ko-KR" sz="3200" b="1" spc="-100" dirty="0">
                <a:solidFill>
                  <a:srgbClr val="000000"/>
                </a:solidFill>
                <a:ea typeface="Geologica Roman SemiBold"/>
              </a:rPr>
              <a:t>, </a:t>
            </a:r>
            <a:r>
              <a:rPr lang="ko-KR" altLang="en-US" sz="3200" b="1" spc="-100" dirty="0" err="1">
                <a:solidFill>
                  <a:srgbClr val="000000"/>
                </a:solidFill>
                <a:ea typeface="Geologica Roman SemiBold"/>
              </a:rPr>
              <a:t>은주연</a:t>
            </a:r>
            <a:endParaRPr lang="en-US" altLang="ko-KR" sz="3200" b="1" spc="-100" dirty="0">
              <a:solidFill>
                <a:srgbClr val="000000"/>
              </a:solidFill>
              <a:ea typeface="Geologica Roman SemiBold"/>
            </a:endParaRPr>
          </a:p>
          <a:p>
            <a:pPr lvl="0" algn="ctr">
              <a:lnSpc>
                <a:spcPct val="99600"/>
              </a:lnSpc>
            </a:pPr>
            <a:r>
              <a:rPr lang="en-US" altLang="ko-KR" sz="3200" b="1" i="0" u="none" strike="noStrike" spc="-100" dirty="0">
                <a:solidFill>
                  <a:srgbClr val="000000"/>
                </a:solidFill>
                <a:ea typeface="Geologica Roman SemiBold"/>
              </a:rPr>
              <a:t>(</a:t>
            </a:r>
            <a:r>
              <a:rPr lang="ko-KR" altLang="en-US" sz="3200" b="1" i="0" u="none" strike="noStrike" spc="-100" dirty="0">
                <a:solidFill>
                  <a:srgbClr val="000000"/>
                </a:solidFill>
                <a:ea typeface="Geologica Roman SemiBold"/>
              </a:rPr>
              <a:t>주</a:t>
            </a:r>
            <a:r>
              <a:rPr lang="en-US" altLang="ko-KR" sz="3200" b="1" i="0" u="none" strike="noStrike" spc="-100" dirty="0">
                <a:solidFill>
                  <a:srgbClr val="000000"/>
                </a:solidFill>
                <a:ea typeface="Geologica Roman SemiBold"/>
              </a:rPr>
              <a:t>) </a:t>
            </a:r>
            <a:r>
              <a:rPr lang="ko-KR" altLang="en-US" sz="3200" b="1" i="0" u="none" strike="noStrike" spc="-100" dirty="0" err="1">
                <a:solidFill>
                  <a:srgbClr val="000000"/>
                </a:solidFill>
                <a:ea typeface="Geologica Roman SemiBold"/>
              </a:rPr>
              <a:t>아쿠아웍스</a:t>
            </a:r>
            <a:endParaRPr lang="ko-KR" altLang="ko-KR" sz="3200" b="1" i="0" u="none" strike="noStrike" spc="-100" dirty="0">
              <a:solidFill>
                <a:srgbClr val="000000"/>
              </a:solidFill>
              <a:ea typeface="Geologica Roman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30342946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4775200" y="5194300"/>
            <a:ext cx="104394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1511300"/>
            <a:ext cx="139700" cy="1041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22800" y="9448800"/>
            <a:ext cx="1447800" cy="3556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927100" y="1574800"/>
            <a:ext cx="3556000" cy="825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4600" b="1" i="0" u="none" strike="noStrike" spc="-100" dirty="0">
                <a:solidFill>
                  <a:srgbClr val="000000"/>
                </a:solidFill>
                <a:ea typeface="Geologica Roman SemiBold"/>
              </a:rPr>
              <a:t>성능분석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7272000" y="9423400"/>
            <a:ext cx="5207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2100" b="0" i="0" u="none" strike="noStrike" spc="-100">
                <a:solidFill>
                  <a:srgbClr val="FFFFFF"/>
                </a:solidFill>
                <a:latin typeface="THELuxGoB"/>
              </a:rPr>
              <a:t>10</a:t>
            </a:r>
          </a:p>
        </p:txBody>
      </p:sp>
      <p:pic>
        <p:nvPicPr>
          <p:cNvPr id="9" name="Picture 5">
            <a:extLst>
              <a:ext uri="{FF2B5EF4-FFF2-40B4-BE49-F238E27FC236}">
                <a16:creationId xmlns:a16="http://schemas.microsoft.com/office/drawing/2014/main" id="{8D141B5B-86FB-62D1-9769-EB44C3C712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95700" y="6648450"/>
            <a:ext cx="558800" cy="406400"/>
          </a:xfrm>
          <a:prstGeom prst="rect">
            <a:avLst/>
          </a:prstGeom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0B1DBF9A-D5D0-A32F-4910-F3D1F698B0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3695700" y="9207500"/>
            <a:ext cx="558800" cy="406400"/>
          </a:xfrm>
          <a:prstGeom prst="rect">
            <a:avLst/>
          </a:prstGeom>
        </p:spPr>
      </p:pic>
      <p:pic>
        <p:nvPicPr>
          <p:cNvPr id="11" name="Picture 7">
            <a:extLst>
              <a:ext uri="{FF2B5EF4-FFF2-40B4-BE49-F238E27FC236}">
                <a16:creationId xmlns:a16="http://schemas.microsoft.com/office/drawing/2014/main" id="{F80C80A0-43B1-C7F2-E342-8EBD888B97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6909904" y="7732230"/>
            <a:ext cx="882650" cy="575641"/>
          </a:xfrm>
          <a:prstGeom prst="rect">
            <a:avLst/>
          </a:prstGeom>
        </p:spPr>
      </p:pic>
      <p:pic>
        <p:nvPicPr>
          <p:cNvPr id="12" name="Picture 8">
            <a:extLst>
              <a:ext uri="{FF2B5EF4-FFF2-40B4-BE49-F238E27FC236}">
                <a16:creationId xmlns:a16="http://schemas.microsoft.com/office/drawing/2014/main" id="{CB1D002E-E0CF-639F-036D-1AD58F8F9B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8763000" y="7911385"/>
            <a:ext cx="12664163" cy="45719"/>
          </a:xfrm>
          <a:prstGeom prst="rect">
            <a:avLst/>
          </a:prstGeom>
        </p:spPr>
      </p:pic>
      <p:pic>
        <p:nvPicPr>
          <p:cNvPr id="13" name="Picture 9">
            <a:extLst>
              <a:ext uri="{FF2B5EF4-FFF2-40B4-BE49-F238E27FC236}">
                <a16:creationId xmlns:a16="http://schemas.microsoft.com/office/drawing/2014/main" id="{F040B425-FF39-2E95-A234-B647388697FA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39000"/>
          </a:blip>
          <a:stretch>
            <a:fillRect/>
          </a:stretch>
        </p:blipFill>
        <p:spPr>
          <a:xfrm>
            <a:off x="8729475" y="6373355"/>
            <a:ext cx="6795428" cy="3248058"/>
          </a:xfrm>
          <a:prstGeom prst="rect">
            <a:avLst/>
          </a:prstGeom>
        </p:spPr>
      </p:pic>
      <p:sp>
        <p:nvSpPr>
          <p:cNvPr id="15" name="TextBox 12">
            <a:extLst>
              <a:ext uri="{FF2B5EF4-FFF2-40B4-BE49-F238E27FC236}">
                <a16:creationId xmlns:a16="http://schemas.microsoft.com/office/drawing/2014/main" id="{E8380D37-DD5F-7CC8-BC01-E5C77F38E515}"/>
              </a:ext>
            </a:extLst>
          </p:cNvPr>
          <p:cNvSpPr txBox="1"/>
          <p:nvPr/>
        </p:nvSpPr>
        <p:spPr>
          <a:xfrm>
            <a:off x="2133600" y="7346950"/>
            <a:ext cx="4635500" cy="1346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5289"/>
              </a:lnSpc>
            </a:pPr>
            <a:r>
              <a:rPr lang="en-US" sz="3500" b="1" i="0" u="none" strike="noStrike" spc="-100" dirty="0">
                <a:solidFill>
                  <a:srgbClr val="000000"/>
                </a:solidFill>
                <a:latin typeface="THELuxGoM"/>
              </a:rPr>
              <a:t>TFT(Temporal Fusion Transfer) </a:t>
            </a:r>
            <a:r>
              <a:rPr lang="ko-KR" sz="3500" b="1" i="0" u="none" strike="noStrike" spc="-100" dirty="0">
                <a:solidFill>
                  <a:srgbClr val="000000"/>
                </a:solidFill>
                <a:ea typeface="THELuxGoM"/>
              </a:rPr>
              <a:t>모델</a:t>
            </a:r>
          </a:p>
        </p:txBody>
      </p:sp>
      <p:sp>
        <p:nvSpPr>
          <p:cNvPr id="16" name="TextBox 13">
            <a:extLst>
              <a:ext uri="{FF2B5EF4-FFF2-40B4-BE49-F238E27FC236}">
                <a16:creationId xmlns:a16="http://schemas.microsoft.com/office/drawing/2014/main" id="{9C84D434-9364-D7C2-B3F4-64AB1237ACC9}"/>
              </a:ext>
            </a:extLst>
          </p:cNvPr>
          <p:cNvSpPr txBox="1"/>
          <p:nvPr/>
        </p:nvSpPr>
        <p:spPr>
          <a:xfrm>
            <a:off x="9677863" y="6560296"/>
            <a:ext cx="4898652" cy="1362991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8770"/>
              </a:lnSpc>
            </a:pPr>
            <a:r>
              <a:rPr lang="en-US" sz="2800" b="0" i="0" u="none" strike="noStrike" spc="-100" dirty="0">
                <a:solidFill>
                  <a:srgbClr val="000000"/>
                </a:solidFill>
                <a:latin typeface="THELuxGoB"/>
              </a:rPr>
              <a:t> </a:t>
            </a:r>
            <a:r>
              <a:rPr lang="ko-KR" sz="2800" b="0" i="0" u="none" strike="noStrike" spc="-100" dirty="0">
                <a:solidFill>
                  <a:srgbClr val="000000"/>
                </a:solidFill>
                <a:ea typeface="THELuxGoB"/>
              </a:rPr>
              <a:t>필터의</a:t>
            </a:r>
            <a:r>
              <a:rPr lang="en-US" sz="2800" b="0" i="0" u="none" strike="noStrike" spc="-100" dirty="0">
                <a:solidFill>
                  <a:srgbClr val="000000"/>
                </a:solidFill>
                <a:latin typeface="THELuxGoB"/>
              </a:rPr>
              <a:t> </a:t>
            </a:r>
            <a:r>
              <a:rPr lang="ko-KR" sz="2800" b="0" i="0" u="none" strike="noStrike" spc="-100" dirty="0">
                <a:solidFill>
                  <a:srgbClr val="000000"/>
                </a:solidFill>
                <a:ea typeface="THELuxGoB"/>
              </a:rPr>
              <a:t>평균</a:t>
            </a:r>
            <a:r>
              <a:rPr lang="en-US" sz="2800" b="0" i="0" u="none" strike="noStrike" spc="-100" dirty="0">
                <a:solidFill>
                  <a:srgbClr val="000000"/>
                </a:solidFill>
                <a:latin typeface="THELuxGoB"/>
              </a:rPr>
              <a:t> </a:t>
            </a:r>
            <a:r>
              <a:rPr lang="ko-KR" sz="2800" b="0" i="0" u="none" strike="noStrike" spc="-100" dirty="0">
                <a:solidFill>
                  <a:srgbClr val="000000"/>
                </a:solidFill>
                <a:ea typeface="THELuxGoB"/>
              </a:rPr>
              <a:t>세척</a:t>
            </a:r>
            <a:r>
              <a:rPr lang="en-US" sz="2800" b="0" i="0" u="none" strike="noStrike" spc="-100" dirty="0">
                <a:solidFill>
                  <a:srgbClr val="000000"/>
                </a:solidFill>
                <a:latin typeface="THELuxGoB"/>
              </a:rPr>
              <a:t> </a:t>
            </a:r>
            <a:r>
              <a:rPr lang="ko-KR" sz="2800" b="0" i="0" u="none" strike="noStrike" spc="-100" dirty="0">
                <a:solidFill>
                  <a:srgbClr val="000000"/>
                </a:solidFill>
                <a:ea typeface="THELuxGoB"/>
              </a:rPr>
              <a:t>주기</a:t>
            </a:r>
            <a:r>
              <a:rPr lang="en-US" sz="2800" b="0" i="0" u="none" strike="noStrike" spc="-100" dirty="0">
                <a:solidFill>
                  <a:srgbClr val="000000"/>
                </a:solidFill>
                <a:latin typeface="THELuxGoB"/>
              </a:rPr>
              <a:t> </a:t>
            </a:r>
          </a:p>
          <a:p>
            <a:pPr lvl="0" algn="l">
              <a:lnSpc>
                <a:spcPct val="98770"/>
              </a:lnSpc>
            </a:pPr>
            <a:r>
              <a:rPr lang="en-US" sz="2800" b="0" i="0" u="none" strike="noStrike" spc="-100" dirty="0">
                <a:solidFill>
                  <a:srgbClr val="000000"/>
                </a:solidFill>
                <a:latin typeface="THELuxGoB"/>
              </a:rPr>
              <a:t>: 4</a:t>
            </a:r>
            <a:r>
              <a:rPr lang="ko-KR" sz="2800" b="0" i="0" u="none" strike="noStrike" spc="-100" dirty="0">
                <a:solidFill>
                  <a:srgbClr val="000000"/>
                </a:solidFill>
                <a:ea typeface="THELuxGoB"/>
              </a:rPr>
              <a:t>개월</a:t>
            </a:r>
            <a:r>
              <a:rPr lang="en-US" sz="2800" b="0" i="0" u="none" strike="noStrike" spc="-100" dirty="0">
                <a:solidFill>
                  <a:srgbClr val="000000"/>
                </a:solidFill>
                <a:latin typeface="THELuxGoB"/>
              </a:rPr>
              <a:t> </a:t>
            </a:r>
            <a:r>
              <a:rPr lang="ko-KR" sz="2800" b="0" i="0" u="none" strike="noStrike" spc="-100" dirty="0">
                <a:solidFill>
                  <a:srgbClr val="000000"/>
                </a:solidFill>
                <a:ea typeface="THELuxGoB"/>
              </a:rPr>
              <a:t>이상</a:t>
            </a:r>
          </a:p>
        </p:txBody>
      </p:sp>
      <p:sp>
        <p:nvSpPr>
          <p:cNvPr id="17" name="TextBox 14">
            <a:extLst>
              <a:ext uri="{FF2B5EF4-FFF2-40B4-BE49-F238E27FC236}">
                <a16:creationId xmlns:a16="http://schemas.microsoft.com/office/drawing/2014/main" id="{50BFEB0A-3E0E-3F20-8008-1DF6AD05BAE3}"/>
              </a:ext>
            </a:extLst>
          </p:cNvPr>
          <p:cNvSpPr txBox="1"/>
          <p:nvPr/>
        </p:nvSpPr>
        <p:spPr>
          <a:xfrm>
            <a:off x="9721257" y="8263870"/>
            <a:ext cx="4817158" cy="100338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8770"/>
              </a:lnSpc>
            </a:pPr>
            <a:r>
              <a:rPr lang="ko-KR" sz="2800" b="0" i="0" u="none" strike="noStrike" spc="-100" dirty="0">
                <a:solidFill>
                  <a:srgbClr val="000000"/>
                </a:solidFill>
                <a:ea typeface="THELuxGoB"/>
              </a:rPr>
              <a:t>장기적</a:t>
            </a:r>
            <a:r>
              <a:rPr lang="en-US" sz="2800" b="0" i="0" u="none" strike="noStrike" spc="-100" dirty="0">
                <a:solidFill>
                  <a:srgbClr val="000000"/>
                </a:solidFill>
                <a:latin typeface="THELuxGoB"/>
              </a:rPr>
              <a:t> </a:t>
            </a:r>
            <a:r>
              <a:rPr lang="ko-KR" sz="2800" b="0" i="0" u="none" strike="noStrike" spc="-100" dirty="0">
                <a:solidFill>
                  <a:srgbClr val="000000"/>
                </a:solidFill>
                <a:ea typeface="THELuxGoB"/>
              </a:rPr>
              <a:t>추세를</a:t>
            </a:r>
            <a:r>
              <a:rPr lang="en-US" sz="2800" b="0" i="0" u="none" strike="noStrike" spc="-100" dirty="0">
                <a:solidFill>
                  <a:srgbClr val="000000"/>
                </a:solidFill>
                <a:latin typeface="THELuxGoB"/>
              </a:rPr>
              <a:t> </a:t>
            </a:r>
            <a:r>
              <a:rPr lang="ko-KR" sz="2800" b="0" i="0" u="none" strike="noStrike" spc="-100" dirty="0">
                <a:solidFill>
                  <a:srgbClr val="000000"/>
                </a:solidFill>
                <a:ea typeface="THELuxGoB"/>
              </a:rPr>
              <a:t>갖는</a:t>
            </a:r>
            <a:r>
              <a:rPr lang="en-US" sz="2800" b="0" i="0" u="none" strike="noStrike" spc="-100" dirty="0">
                <a:solidFill>
                  <a:srgbClr val="000000"/>
                </a:solidFill>
                <a:latin typeface="THELuxGoB"/>
              </a:rPr>
              <a:t> </a:t>
            </a:r>
          </a:p>
          <a:p>
            <a:pPr lvl="0" algn="l">
              <a:lnSpc>
                <a:spcPct val="98770"/>
              </a:lnSpc>
            </a:pPr>
            <a:r>
              <a:rPr lang="en-US" sz="2800" b="0" i="0" u="none" strike="noStrike" spc="-100" dirty="0">
                <a:solidFill>
                  <a:srgbClr val="000000"/>
                </a:solidFill>
                <a:latin typeface="THELuxGoB"/>
              </a:rPr>
              <a:t>RO </a:t>
            </a:r>
            <a:r>
              <a:rPr lang="ko-KR" sz="2800" b="0" i="0" u="none" strike="noStrike" spc="-100" dirty="0">
                <a:solidFill>
                  <a:srgbClr val="000000"/>
                </a:solidFill>
                <a:ea typeface="THELuxGoB"/>
              </a:rPr>
              <a:t>유입</a:t>
            </a:r>
            <a:r>
              <a:rPr lang="en-US" sz="2800" b="0" i="0" u="none" strike="noStrike" spc="-100" dirty="0">
                <a:solidFill>
                  <a:srgbClr val="000000"/>
                </a:solidFill>
                <a:latin typeface="THELuxGoB"/>
              </a:rPr>
              <a:t> </a:t>
            </a:r>
            <a:r>
              <a:rPr lang="ko-KR" sz="2800" b="0" i="0" u="none" strike="noStrike" spc="-100" dirty="0">
                <a:solidFill>
                  <a:srgbClr val="000000"/>
                </a:solidFill>
                <a:ea typeface="THELuxGoB"/>
              </a:rPr>
              <a:t>압력</a:t>
            </a:r>
            <a:r>
              <a:rPr lang="en-US" sz="2800" b="0" i="0" u="none" strike="noStrike" spc="-100" dirty="0">
                <a:solidFill>
                  <a:srgbClr val="000000"/>
                </a:solidFill>
                <a:latin typeface="THELuxGoB"/>
              </a:rPr>
              <a:t> </a:t>
            </a:r>
            <a:r>
              <a:rPr lang="ko-KR" sz="2800" b="0" i="0" u="none" strike="noStrike" spc="-100" dirty="0">
                <a:solidFill>
                  <a:srgbClr val="000000"/>
                </a:solidFill>
                <a:ea typeface="THELuxGoB"/>
              </a:rPr>
              <a:t>예측에</a:t>
            </a:r>
            <a:r>
              <a:rPr lang="en-US" altLang="ko-KR" sz="2800" b="0" i="0" u="none" strike="noStrike" spc="-100" dirty="0">
                <a:solidFill>
                  <a:srgbClr val="000000"/>
                </a:solidFill>
                <a:ea typeface="THELuxGoB"/>
              </a:rPr>
              <a:t> </a:t>
            </a:r>
            <a:r>
              <a:rPr lang="ko-KR" altLang="en-US" sz="2800" b="0" i="0" u="none" strike="noStrike" spc="-100" dirty="0">
                <a:solidFill>
                  <a:srgbClr val="000000"/>
                </a:solidFill>
                <a:ea typeface="THELuxGoB"/>
              </a:rPr>
              <a:t>가장</a:t>
            </a:r>
            <a:r>
              <a:rPr lang="en-US" sz="2800" b="0" i="0" u="none" strike="noStrike" spc="-100" dirty="0">
                <a:solidFill>
                  <a:srgbClr val="000000"/>
                </a:solidFill>
                <a:latin typeface="THELuxGoB"/>
              </a:rPr>
              <a:t> </a:t>
            </a:r>
            <a:r>
              <a:rPr lang="ko-KR" sz="2800" b="0" i="0" u="none" strike="noStrike" spc="-100" dirty="0">
                <a:solidFill>
                  <a:srgbClr val="000000"/>
                </a:solidFill>
                <a:ea typeface="THELuxGoB"/>
              </a:rPr>
              <a:t>적합</a:t>
            </a:r>
          </a:p>
        </p:txBody>
      </p:sp>
      <p:pic>
        <p:nvPicPr>
          <p:cNvPr id="14" name="그림 13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B953832A-3698-F970-4E63-7549C116C9C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9862" y="2343322"/>
            <a:ext cx="13335000" cy="394988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F02B69-A84A-60FE-96A8-25CA4E706D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530FF27A-DD98-5444-3975-9ADCF05BFC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4775200" y="5194300"/>
            <a:ext cx="10439400" cy="12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D0AE58AB-1D94-78D9-0107-F3C9C64126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1511300"/>
            <a:ext cx="139700" cy="10414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71CDA9B4-BB61-3406-8502-7B8B8EEC00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22800" y="9448800"/>
            <a:ext cx="1447800" cy="355600"/>
          </a:xfrm>
          <a:prstGeom prst="rect">
            <a:avLst/>
          </a:prstGeom>
        </p:spPr>
      </p:pic>
      <p:sp>
        <p:nvSpPr>
          <p:cNvPr id="6" name="TextBox 6">
            <a:extLst>
              <a:ext uri="{FF2B5EF4-FFF2-40B4-BE49-F238E27FC236}">
                <a16:creationId xmlns:a16="http://schemas.microsoft.com/office/drawing/2014/main" id="{D0321EBF-EF8F-D56E-2044-E269145AECA6}"/>
              </a:ext>
            </a:extLst>
          </p:cNvPr>
          <p:cNvSpPr txBox="1"/>
          <p:nvPr/>
        </p:nvSpPr>
        <p:spPr>
          <a:xfrm>
            <a:off x="927100" y="1574800"/>
            <a:ext cx="4406900" cy="825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4600" b="1" i="0" u="none" strike="noStrike" spc="-100" dirty="0">
                <a:solidFill>
                  <a:srgbClr val="000000"/>
                </a:solidFill>
                <a:ea typeface="Geologica Roman SemiBold"/>
              </a:rPr>
              <a:t>논문 작성 및 게재</a:t>
            </a:r>
            <a:endParaRPr lang="ko-KR" sz="4600" b="1" i="0" u="none" strike="noStrike" spc="-100" dirty="0">
              <a:solidFill>
                <a:srgbClr val="000000"/>
              </a:solidFill>
              <a:ea typeface="Geologica Roman SemiBold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243E1A26-84F8-3474-C07E-3A54C433CF69}"/>
              </a:ext>
            </a:extLst>
          </p:cNvPr>
          <p:cNvSpPr txBox="1"/>
          <p:nvPr/>
        </p:nvSpPr>
        <p:spPr>
          <a:xfrm>
            <a:off x="17272000" y="9423400"/>
            <a:ext cx="5207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2100" b="0" i="0" u="none" strike="noStrike" spc="-100">
                <a:solidFill>
                  <a:srgbClr val="FFFFFF"/>
                </a:solidFill>
                <a:latin typeface="THELuxGoB"/>
              </a:rPr>
              <a:t>10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FC863894-7D98-051C-44DD-6E617EF414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63324" y="1132044"/>
            <a:ext cx="5664889" cy="848185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26" name="Picture 2" descr="2024년 한국정보기술학회 추계종합학술대회 및 대학생논문경진대회">
            <a:extLst>
              <a:ext uri="{FF2B5EF4-FFF2-40B4-BE49-F238E27FC236}">
                <a16:creationId xmlns:a16="http://schemas.microsoft.com/office/drawing/2014/main" id="{C6470118-9727-F1BC-0E65-70997D5764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3200" y="3314700"/>
            <a:ext cx="9151968" cy="231664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5BA7ECE7-EBA0-5B1A-5E80-947358B140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73200" y="5994400"/>
            <a:ext cx="9151968" cy="36322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28" name="Picture 4" descr="Premium Vector | Copper medal with red ribbon vector. Seal award copper.  Medal badge icons premium. Blank template">
            <a:extLst>
              <a:ext uri="{FF2B5EF4-FFF2-40B4-BE49-F238E27FC236}">
                <a16:creationId xmlns:a16="http://schemas.microsoft.com/office/drawing/2014/main" id="{FB9003D9-CC49-E94D-06FB-F0DCC9F4A8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1417084"/>
            <a:ext cx="954208" cy="1135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49177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BEBB96-D17A-1FCC-10FB-E612C926F4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D236829D-5952-FB87-7324-F7E1535469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775200" y="5194300"/>
            <a:ext cx="10439400" cy="12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55515636-E253-7716-E695-BE454A0C3A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1511300"/>
            <a:ext cx="139700" cy="10414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DA4DAA8-1D11-0FF4-9440-A750BB5EF6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322800" y="9448800"/>
            <a:ext cx="1447800" cy="355600"/>
          </a:xfrm>
          <a:prstGeom prst="rect">
            <a:avLst/>
          </a:prstGeom>
        </p:spPr>
      </p:pic>
      <p:sp>
        <p:nvSpPr>
          <p:cNvPr id="6" name="TextBox 6">
            <a:extLst>
              <a:ext uri="{FF2B5EF4-FFF2-40B4-BE49-F238E27FC236}">
                <a16:creationId xmlns:a16="http://schemas.microsoft.com/office/drawing/2014/main" id="{843E0367-7689-EDF6-D1FB-85E283DAFE6B}"/>
              </a:ext>
            </a:extLst>
          </p:cNvPr>
          <p:cNvSpPr txBox="1"/>
          <p:nvPr/>
        </p:nvSpPr>
        <p:spPr>
          <a:xfrm>
            <a:off x="927100" y="1574800"/>
            <a:ext cx="4635500" cy="825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4600" b="1" spc="-100">
                <a:solidFill>
                  <a:srgbClr val="000000"/>
                </a:solidFill>
                <a:ea typeface="Geologica Roman SemiBold"/>
              </a:rPr>
              <a:t>소프트웨어 구성도</a:t>
            </a:r>
            <a:endParaRPr lang="ko-KR" sz="4600" b="1" i="0" u="none" strike="noStrike" spc="-100" dirty="0">
              <a:solidFill>
                <a:srgbClr val="000000"/>
              </a:solidFill>
              <a:ea typeface="Geologica Roman SemiBold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62069971-9ACA-6198-1761-B50A322172D8}"/>
              </a:ext>
            </a:extLst>
          </p:cNvPr>
          <p:cNvSpPr txBox="1"/>
          <p:nvPr/>
        </p:nvSpPr>
        <p:spPr>
          <a:xfrm>
            <a:off x="17272000" y="9423400"/>
            <a:ext cx="5207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2100" b="0" i="0" u="none" strike="noStrike" spc="-100">
                <a:solidFill>
                  <a:srgbClr val="FFFFFF"/>
                </a:solidFill>
                <a:latin typeface="THELuxGoB"/>
              </a:rPr>
              <a:t>10</a:t>
            </a:r>
          </a:p>
        </p:txBody>
      </p:sp>
      <p:pic>
        <p:nvPicPr>
          <p:cNvPr id="8" name="그림 7" descr="텍스트, 스크린샷, 도표, 폰트이(가) 표시된 사진&#10;&#10;자동 생성된 설명">
            <a:extLst>
              <a:ext uri="{FF2B5EF4-FFF2-40B4-BE49-F238E27FC236}">
                <a16:creationId xmlns:a16="http://schemas.microsoft.com/office/drawing/2014/main" id="{A6C5DF80-CE43-ADB7-49CF-16391563B52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4225" y="2299845"/>
            <a:ext cx="10715625" cy="6723003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7DACD003-AADF-AA12-C4A6-968B64F478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9800" y="6094424"/>
            <a:ext cx="5448301" cy="2951284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EF68A606-EB7B-810F-B903-4F8DF3E5A9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7100" y="3162300"/>
            <a:ext cx="5461001" cy="2817119"/>
          </a:xfrm>
          <a:prstGeom prst="rect">
            <a:avLst/>
          </a:prstGeom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E4E77E7-433A-E9A1-728B-5FDA5CD34D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25600" y="7159176"/>
            <a:ext cx="1014411" cy="1037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Prometheus&quot; Icon - Download for free – Iconduck">
            <a:extLst>
              <a:ext uri="{FF2B5EF4-FFF2-40B4-BE49-F238E27FC236}">
                <a16:creationId xmlns:a16="http://schemas.microsoft.com/office/drawing/2014/main" id="{1C21ACF0-5220-431B-6E06-8FB68AFDEC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97200" y="7169607"/>
            <a:ext cx="1014411" cy="1016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Premium Vector | Zoom icon Popular messenger app ...">
            <a:extLst>
              <a:ext uri="{FF2B5EF4-FFF2-40B4-BE49-F238E27FC236}">
                <a16:creationId xmlns:a16="http://schemas.microsoft.com/office/drawing/2014/main" id="{4E964894-7A2B-BC36-F91E-BC293AEFAE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1600" y="7577686"/>
            <a:ext cx="1329908" cy="1329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11309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9C7484-82AF-817A-FF54-3B1C528241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9A8BBD1A-F83E-4FCE-1083-EB9B92F783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4775200" y="5194300"/>
            <a:ext cx="10439400" cy="12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7E12D651-4CB4-992B-FA11-DEFE83EE30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1511300"/>
            <a:ext cx="139700" cy="10414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9348CC13-208B-FC1E-E756-8C110CC93E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22800" y="9448800"/>
            <a:ext cx="1447800" cy="355600"/>
          </a:xfrm>
          <a:prstGeom prst="rect">
            <a:avLst/>
          </a:prstGeom>
        </p:spPr>
      </p:pic>
      <p:sp>
        <p:nvSpPr>
          <p:cNvPr id="6" name="TextBox 6">
            <a:extLst>
              <a:ext uri="{FF2B5EF4-FFF2-40B4-BE49-F238E27FC236}">
                <a16:creationId xmlns:a16="http://schemas.microsoft.com/office/drawing/2014/main" id="{74324994-D338-94CF-88B7-A30B03F2A36D}"/>
              </a:ext>
            </a:extLst>
          </p:cNvPr>
          <p:cNvSpPr txBox="1"/>
          <p:nvPr/>
        </p:nvSpPr>
        <p:spPr>
          <a:xfrm>
            <a:off x="927100" y="1574800"/>
            <a:ext cx="3556000" cy="825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4600" b="1" i="0" u="none" strike="noStrike" spc="-100" dirty="0">
                <a:ea typeface="Geologica Roman SemiBold"/>
              </a:rPr>
              <a:t>솔루션</a:t>
            </a:r>
            <a:endParaRPr lang="ko-KR" sz="4600" b="1" i="0" u="none" strike="noStrike" spc="-100" dirty="0">
              <a:ea typeface="Geologica Roman SemiBold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1F66A8FB-3163-FC04-2204-C446CCE80B62}"/>
              </a:ext>
            </a:extLst>
          </p:cNvPr>
          <p:cNvSpPr txBox="1"/>
          <p:nvPr/>
        </p:nvSpPr>
        <p:spPr>
          <a:xfrm>
            <a:off x="17272000" y="9423400"/>
            <a:ext cx="5207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2100" b="0" i="0" u="none" strike="noStrike" spc="-100">
                <a:solidFill>
                  <a:srgbClr val="FFFFFF"/>
                </a:solidFill>
                <a:latin typeface="THELuxGoB"/>
              </a:rPr>
              <a:t>10</a:t>
            </a:r>
          </a:p>
        </p:txBody>
      </p:sp>
      <p:sp>
        <p:nvSpPr>
          <p:cNvPr id="15" name="TextBox 12">
            <a:extLst>
              <a:ext uri="{FF2B5EF4-FFF2-40B4-BE49-F238E27FC236}">
                <a16:creationId xmlns:a16="http://schemas.microsoft.com/office/drawing/2014/main" id="{329DDA45-1B36-8913-3C4D-1C819CB4E2AC}"/>
              </a:ext>
            </a:extLst>
          </p:cNvPr>
          <p:cNvSpPr txBox="1"/>
          <p:nvPr/>
        </p:nvSpPr>
        <p:spPr>
          <a:xfrm>
            <a:off x="1127919" y="2959100"/>
            <a:ext cx="4635500" cy="1346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5289"/>
              </a:lnSpc>
            </a:pPr>
            <a:r>
              <a:rPr lang="ko-KR" altLang="en-US" sz="3200" b="1" i="0" u="none" strike="noStrike" spc="-100" dirty="0">
                <a:solidFill>
                  <a:srgbClr val="000000"/>
                </a:solidFill>
                <a:ea typeface="THELuxGoM"/>
              </a:rPr>
              <a:t>예측을 위한 데이터 전송</a:t>
            </a:r>
            <a:endParaRPr lang="ko-KR" sz="3200" b="1" i="0" u="none" strike="noStrike" spc="-100" dirty="0">
              <a:solidFill>
                <a:srgbClr val="000000"/>
              </a:solidFill>
              <a:ea typeface="THELuxGoM"/>
            </a:endParaRPr>
          </a:p>
        </p:txBody>
      </p:sp>
      <p:sp>
        <p:nvSpPr>
          <p:cNvPr id="33" name="TextBox 12">
            <a:extLst>
              <a:ext uri="{FF2B5EF4-FFF2-40B4-BE49-F238E27FC236}">
                <a16:creationId xmlns:a16="http://schemas.microsoft.com/office/drawing/2014/main" id="{3A8CF44C-50AB-5F7A-6C26-D6E00334DF58}"/>
              </a:ext>
            </a:extLst>
          </p:cNvPr>
          <p:cNvSpPr txBox="1"/>
          <p:nvPr/>
        </p:nvSpPr>
        <p:spPr>
          <a:xfrm>
            <a:off x="1034256" y="5168900"/>
            <a:ext cx="4635500" cy="1346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5289"/>
              </a:lnSpc>
            </a:pPr>
            <a:r>
              <a:rPr lang="ko-KR" altLang="en-US" sz="3200" b="1" i="0" u="none" strike="noStrike" spc="-100" dirty="0">
                <a:solidFill>
                  <a:srgbClr val="000000"/>
                </a:solidFill>
                <a:ea typeface="THELuxGoM"/>
              </a:rPr>
              <a:t>데이터 </a:t>
            </a:r>
            <a:r>
              <a:rPr lang="ko-KR" altLang="en-US" sz="3200" b="1" i="0" u="none" strike="noStrike" spc="-100" dirty="0" err="1">
                <a:solidFill>
                  <a:srgbClr val="000000"/>
                </a:solidFill>
                <a:ea typeface="THELuxGoM"/>
              </a:rPr>
              <a:t>전처리</a:t>
            </a:r>
            <a:endParaRPr lang="ko-KR" sz="3200" b="1" i="0" u="none" strike="noStrike" spc="-100" dirty="0">
              <a:solidFill>
                <a:srgbClr val="000000"/>
              </a:solidFill>
              <a:ea typeface="THELuxGoM"/>
            </a:endParaRPr>
          </a:p>
        </p:txBody>
      </p:sp>
      <p:sp>
        <p:nvSpPr>
          <p:cNvPr id="36" name="TextBox 12">
            <a:extLst>
              <a:ext uri="{FF2B5EF4-FFF2-40B4-BE49-F238E27FC236}">
                <a16:creationId xmlns:a16="http://schemas.microsoft.com/office/drawing/2014/main" id="{30168E94-F910-FCA3-03D5-90EBB9A7334C}"/>
              </a:ext>
            </a:extLst>
          </p:cNvPr>
          <p:cNvSpPr txBox="1"/>
          <p:nvPr/>
        </p:nvSpPr>
        <p:spPr>
          <a:xfrm>
            <a:off x="1034256" y="7391400"/>
            <a:ext cx="4635500" cy="1346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5289"/>
              </a:lnSpc>
            </a:pPr>
            <a:r>
              <a:rPr lang="ko-KR" altLang="en-US" sz="3200" b="1" i="0" u="none" strike="noStrike" spc="-100" dirty="0">
                <a:solidFill>
                  <a:srgbClr val="000000"/>
                </a:solidFill>
                <a:ea typeface="THELuxGoM"/>
              </a:rPr>
              <a:t>예측 수행 및 결과 반환</a:t>
            </a:r>
            <a:endParaRPr lang="ko-KR" sz="3200" b="1" i="0" u="none" strike="noStrike" spc="-100" dirty="0">
              <a:solidFill>
                <a:srgbClr val="000000"/>
              </a:solidFill>
              <a:ea typeface="THELuxGoM"/>
            </a:endParaRPr>
          </a:p>
        </p:txBody>
      </p:sp>
      <p:sp>
        <p:nvSpPr>
          <p:cNvPr id="38" name="화살표: 아래쪽 37">
            <a:extLst>
              <a:ext uri="{FF2B5EF4-FFF2-40B4-BE49-F238E27FC236}">
                <a16:creationId xmlns:a16="http://schemas.microsoft.com/office/drawing/2014/main" id="{89AA4033-8977-8F01-A09D-7B39FBEE7C5B}"/>
              </a:ext>
            </a:extLst>
          </p:cNvPr>
          <p:cNvSpPr/>
          <p:nvPr/>
        </p:nvSpPr>
        <p:spPr>
          <a:xfrm>
            <a:off x="3156744" y="4305300"/>
            <a:ext cx="546100" cy="87630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화살표: 아래쪽 38">
            <a:extLst>
              <a:ext uri="{FF2B5EF4-FFF2-40B4-BE49-F238E27FC236}">
                <a16:creationId xmlns:a16="http://schemas.microsoft.com/office/drawing/2014/main" id="{BDD9937D-D19E-C769-BBAB-7BCC34AC1E04}"/>
              </a:ext>
            </a:extLst>
          </p:cNvPr>
          <p:cNvSpPr/>
          <p:nvPr/>
        </p:nvSpPr>
        <p:spPr>
          <a:xfrm>
            <a:off x="3156744" y="6610350"/>
            <a:ext cx="546100" cy="87630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D528EBD2-1669-E090-8383-67A6FA4943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91079" y="570234"/>
            <a:ext cx="8888065" cy="906906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11A84FAB-E73A-A1A3-1D2F-B37B468F1F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42818" y="570234"/>
            <a:ext cx="2368188" cy="481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8266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F43FD0-DA90-4799-8F92-083B557A27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546E0679-2559-3387-FACA-978333D1B4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-4775200" y="5194300"/>
            <a:ext cx="10439400" cy="12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29081D3D-75B2-BB97-90BD-787D2D101F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1511300"/>
            <a:ext cx="139700" cy="10414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890FE9CD-B077-8CB3-0D69-D7E7DD9BD9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322800" y="9448800"/>
            <a:ext cx="1447800" cy="355600"/>
          </a:xfrm>
          <a:prstGeom prst="rect">
            <a:avLst/>
          </a:prstGeom>
        </p:spPr>
      </p:pic>
      <p:sp>
        <p:nvSpPr>
          <p:cNvPr id="6" name="TextBox 6">
            <a:extLst>
              <a:ext uri="{FF2B5EF4-FFF2-40B4-BE49-F238E27FC236}">
                <a16:creationId xmlns:a16="http://schemas.microsoft.com/office/drawing/2014/main" id="{1C1712E8-2132-9481-63CC-B582E157A51B}"/>
              </a:ext>
            </a:extLst>
          </p:cNvPr>
          <p:cNvSpPr txBox="1"/>
          <p:nvPr/>
        </p:nvSpPr>
        <p:spPr>
          <a:xfrm>
            <a:off x="927100" y="1574800"/>
            <a:ext cx="3556000" cy="825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4600" b="1" i="0" u="none" strike="noStrike" spc="-100" dirty="0">
                <a:ea typeface="Geologica Roman SemiBold"/>
              </a:rPr>
              <a:t>솔루션</a:t>
            </a:r>
            <a:endParaRPr lang="ko-KR" sz="4600" b="1" i="0" u="none" strike="noStrike" spc="-100" dirty="0">
              <a:ea typeface="Geologica Roman SemiBold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3BC07DF1-676B-CC71-9936-F3B3A6534580}"/>
              </a:ext>
            </a:extLst>
          </p:cNvPr>
          <p:cNvSpPr txBox="1"/>
          <p:nvPr/>
        </p:nvSpPr>
        <p:spPr>
          <a:xfrm>
            <a:off x="17272000" y="9423400"/>
            <a:ext cx="5207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2100" b="0" i="0" u="none" strike="noStrike" spc="-100">
                <a:solidFill>
                  <a:srgbClr val="FFFFFF"/>
                </a:solidFill>
                <a:latin typeface="THELuxGoB"/>
              </a:rPr>
              <a:t>10</a:t>
            </a:r>
          </a:p>
        </p:txBody>
      </p:sp>
      <p:sp>
        <p:nvSpPr>
          <p:cNvPr id="15" name="TextBox 12">
            <a:extLst>
              <a:ext uri="{FF2B5EF4-FFF2-40B4-BE49-F238E27FC236}">
                <a16:creationId xmlns:a16="http://schemas.microsoft.com/office/drawing/2014/main" id="{D724519B-CD86-11E0-B030-E382AFC8E1F2}"/>
              </a:ext>
            </a:extLst>
          </p:cNvPr>
          <p:cNvSpPr txBox="1"/>
          <p:nvPr/>
        </p:nvSpPr>
        <p:spPr>
          <a:xfrm>
            <a:off x="1127919" y="2959100"/>
            <a:ext cx="4635500" cy="1346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5289"/>
              </a:lnSpc>
            </a:pPr>
            <a:r>
              <a:rPr lang="ko-KR" altLang="en-US" sz="3200" b="1" i="0" u="none" strike="noStrike" spc="-100" dirty="0">
                <a:solidFill>
                  <a:srgbClr val="000000"/>
                </a:solidFill>
                <a:ea typeface="THELuxGoM"/>
              </a:rPr>
              <a:t>예측을 위한 데이터 전송</a:t>
            </a:r>
            <a:endParaRPr lang="ko-KR" sz="3200" b="1" i="0" u="none" strike="noStrike" spc="-100" dirty="0">
              <a:solidFill>
                <a:srgbClr val="000000"/>
              </a:solidFill>
              <a:ea typeface="THELuxGoM"/>
            </a:endParaRPr>
          </a:p>
        </p:txBody>
      </p:sp>
      <p:sp>
        <p:nvSpPr>
          <p:cNvPr id="33" name="TextBox 12">
            <a:extLst>
              <a:ext uri="{FF2B5EF4-FFF2-40B4-BE49-F238E27FC236}">
                <a16:creationId xmlns:a16="http://schemas.microsoft.com/office/drawing/2014/main" id="{581DF0B6-0A77-84B6-81B6-66B93F3721A3}"/>
              </a:ext>
            </a:extLst>
          </p:cNvPr>
          <p:cNvSpPr txBox="1"/>
          <p:nvPr/>
        </p:nvSpPr>
        <p:spPr>
          <a:xfrm>
            <a:off x="1034256" y="5168900"/>
            <a:ext cx="4635500" cy="1346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5289"/>
              </a:lnSpc>
            </a:pPr>
            <a:r>
              <a:rPr lang="ko-KR" altLang="en-US" sz="3200" b="1" i="0" u="none" strike="noStrike" spc="-100" dirty="0">
                <a:solidFill>
                  <a:srgbClr val="000000"/>
                </a:solidFill>
                <a:ea typeface="THELuxGoM"/>
              </a:rPr>
              <a:t>데이터 </a:t>
            </a:r>
            <a:r>
              <a:rPr lang="ko-KR" altLang="en-US" sz="3200" b="1" i="0" u="none" strike="noStrike" spc="-100" dirty="0" err="1">
                <a:solidFill>
                  <a:srgbClr val="000000"/>
                </a:solidFill>
                <a:ea typeface="THELuxGoM"/>
              </a:rPr>
              <a:t>전처리</a:t>
            </a:r>
            <a:endParaRPr lang="ko-KR" sz="3200" b="1" i="0" u="none" strike="noStrike" spc="-100" dirty="0">
              <a:solidFill>
                <a:srgbClr val="000000"/>
              </a:solidFill>
              <a:ea typeface="THELuxGoM"/>
            </a:endParaRPr>
          </a:p>
        </p:txBody>
      </p:sp>
      <p:sp>
        <p:nvSpPr>
          <p:cNvPr id="36" name="TextBox 12">
            <a:extLst>
              <a:ext uri="{FF2B5EF4-FFF2-40B4-BE49-F238E27FC236}">
                <a16:creationId xmlns:a16="http://schemas.microsoft.com/office/drawing/2014/main" id="{F66968C4-E816-6EE4-E0B7-8763D08C67E9}"/>
              </a:ext>
            </a:extLst>
          </p:cNvPr>
          <p:cNvSpPr txBox="1"/>
          <p:nvPr/>
        </p:nvSpPr>
        <p:spPr>
          <a:xfrm>
            <a:off x="1034256" y="7391400"/>
            <a:ext cx="4635500" cy="1346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5289"/>
              </a:lnSpc>
            </a:pPr>
            <a:r>
              <a:rPr lang="ko-KR" altLang="en-US" sz="3200" b="1" i="0" u="none" strike="noStrike" spc="-100" dirty="0">
                <a:solidFill>
                  <a:srgbClr val="000000"/>
                </a:solidFill>
                <a:ea typeface="THELuxGoM"/>
              </a:rPr>
              <a:t>예측 수행 및 결과 반환</a:t>
            </a:r>
            <a:endParaRPr lang="ko-KR" sz="3200" b="1" i="0" u="none" strike="noStrike" spc="-100" dirty="0">
              <a:solidFill>
                <a:srgbClr val="000000"/>
              </a:solidFill>
              <a:ea typeface="THELuxGoM"/>
            </a:endParaRPr>
          </a:p>
        </p:txBody>
      </p:sp>
      <p:sp>
        <p:nvSpPr>
          <p:cNvPr id="38" name="화살표: 아래쪽 37">
            <a:extLst>
              <a:ext uri="{FF2B5EF4-FFF2-40B4-BE49-F238E27FC236}">
                <a16:creationId xmlns:a16="http://schemas.microsoft.com/office/drawing/2014/main" id="{C4A3FAE3-0EC1-6B6F-CCA4-294E0B3CCDC2}"/>
              </a:ext>
            </a:extLst>
          </p:cNvPr>
          <p:cNvSpPr/>
          <p:nvPr/>
        </p:nvSpPr>
        <p:spPr>
          <a:xfrm>
            <a:off x="3156744" y="4305300"/>
            <a:ext cx="546100" cy="87630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화살표: 아래쪽 38">
            <a:extLst>
              <a:ext uri="{FF2B5EF4-FFF2-40B4-BE49-F238E27FC236}">
                <a16:creationId xmlns:a16="http://schemas.microsoft.com/office/drawing/2014/main" id="{32E7854B-7D7B-2709-6766-E894561FA493}"/>
              </a:ext>
            </a:extLst>
          </p:cNvPr>
          <p:cNvSpPr/>
          <p:nvPr/>
        </p:nvSpPr>
        <p:spPr>
          <a:xfrm>
            <a:off x="3156744" y="6610350"/>
            <a:ext cx="546100" cy="87630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최종 시연">
            <a:hlinkClick r:id="" action="ppaction://media"/>
            <a:extLst>
              <a:ext uri="{FF2B5EF4-FFF2-40B4-BE49-F238E27FC236}">
                <a16:creationId xmlns:a16="http://schemas.microsoft.com/office/drawing/2014/main" id="{D28708A6-8CFD-8851-DEBB-5BD3DBF5A93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957216" y="876300"/>
            <a:ext cx="11164765" cy="835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6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72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B81DED-3D12-DE0C-B2E6-556512A289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6EABB311-7D13-F03B-0EB7-C20278155E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4775200" y="5194300"/>
            <a:ext cx="10439400" cy="12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8B6CE9DA-984D-1CEB-60A5-9FF8C38DF8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1511300"/>
            <a:ext cx="139700" cy="10414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921F3823-9575-C6DB-6150-7C958D94FD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22800" y="9448800"/>
            <a:ext cx="1447800" cy="355600"/>
          </a:xfrm>
          <a:prstGeom prst="rect">
            <a:avLst/>
          </a:prstGeom>
        </p:spPr>
      </p:pic>
      <p:sp>
        <p:nvSpPr>
          <p:cNvPr id="6" name="TextBox 6">
            <a:extLst>
              <a:ext uri="{FF2B5EF4-FFF2-40B4-BE49-F238E27FC236}">
                <a16:creationId xmlns:a16="http://schemas.microsoft.com/office/drawing/2014/main" id="{145A5991-E306-CE5F-A84D-B2609A93CBE3}"/>
              </a:ext>
            </a:extLst>
          </p:cNvPr>
          <p:cNvSpPr txBox="1"/>
          <p:nvPr/>
        </p:nvSpPr>
        <p:spPr>
          <a:xfrm>
            <a:off x="4470400" y="2876550"/>
            <a:ext cx="9347200" cy="4648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8800" b="1" i="0" u="none" strike="noStrike" spc="-100" dirty="0">
                <a:ea typeface="Geologica Roman SemiBold"/>
              </a:rPr>
              <a:t>감사합니다</a:t>
            </a:r>
            <a:endParaRPr lang="en-US" altLang="ko-KR" sz="8800" b="1" i="0" u="none" strike="noStrike" spc="-100" dirty="0">
              <a:ea typeface="Geologica Roman SemiBold"/>
            </a:endParaRPr>
          </a:p>
          <a:p>
            <a:pPr lvl="0" algn="ctr">
              <a:lnSpc>
                <a:spcPct val="99600"/>
              </a:lnSpc>
            </a:pPr>
            <a:r>
              <a:rPr lang="en-US" altLang="ko-KR" sz="8800" b="1" i="0" u="none" strike="noStrike" spc="-100" dirty="0">
                <a:ea typeface="Geologica Roman SemiBold"/>
              </a:rPr>
              <a:t>QNA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B9683C85-4483-391C-D7D4-BD315344EEA6}"/>
              </a:ext>
            </a:extLst>
          </p:cNvPr>
          <p:cNvSpPr txBox="1"/>
          <p:nvPr/>
        </p:nvSpPr>
        <p:spPr>
          <a:xfrm>
            <a:off x="17272000" y="9423400"/>
            <a:ext cx="5207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2100" b="0" i="0" u="none" strike="noStrike" spc="-100">
                <a:solidFill>
                  <a:srgbClr val="FFFFFF"/>
                </a:solidFill>
                <a:latin typeface="THELuxGoB"/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14195644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467A32-3C75-5D7F-F0B7-FAB87A92A9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>
            <a:extLst>
              <a:ext uri="{FF2B5EF4-FFF2-40B4-BE49-F238E27FC236}">
                <a16:creationId xmlns:a16="http://schemas.microsoft.com/office/drawing/2014/main" id="{1377338E-063A-B1DD-13B3-B309D9EA69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4775200" y="5194300"/>
            <a:ext cx="10439400" cy="12700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29B9228F-B684-5BD2-46A9-3BB976E413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4935200" y="4406900"/>
            <a:ext cx="5816600" cy="127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79D860D2-49E2-5666-EABF-497F5EF897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650" y="1466850"/>
            <a:ext cx="139700" cy="10414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293832A2-A948-244D-FF89-D4C504552E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80000" y="3898900"/>
            <a:ext cx="139700" cy="1041400"/>
          </a:xfrm>
          <a:prstGeom prst="rect">
            <a:avLst/>
          </a:prstGeom>
        </p:spPr>
      </p:pic>
      <p:grpSp>
        <p:nvGrpSpPr>
          <p:cNvPr id="7" name="Group 7">
            <a:extLst>
              <a:ext uri="{FF2B5EF4-FFF2-40B4-BE49-F238E27FC236}">
                <a16:creationId xmlns:a16="http://schemas.microsoft.com/office/drawing/2014/main" id="{5BA35D18-54E1-2638-2A90-100BA38FCCD2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10" name="TextBox 10">
            <a:extLst>
              <a:ext uri="{FF2B5EF4-FFF2-40B4-BE49-F238E27FC236}">
                <a16:creationId xmlns:a16="http://schemas.microsoft.com/office/drawing/2014/main" id="{A2563F29-D736-FD58-FF38-4371C6E24872}"/>
              </a:ext>
            </a:extLst>
          </p:cNvPr>
          <p:cNvSpPr txBox="1"/>
          <p:nvPr/>
        </p:nvSpPr>
        <p:spPr>
          <a:xfrm>
            <a:off x="12560300" y="2984500"/>
            <a:ext cx="28829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300" b="0" i="0" u="none" strike="noStrike" spc="-100">
                <a:solidFill>
                  <a:srgbClr val="FFFFFF"/>
                </a:solidFill>
                <a:ea typeface="THELuxGoM"/>
              </a:rPr>
              <a:t>발표자</a:t>
            </a:r>
            <a:r>
              <a:rPr lang="en-US" sz="2300" b="0" i="0" u="none" strike="noStrike" spc="-100">
                <a:solidFill>
                  <a:srgbClr val="FFFFFF"/>
                </a:solidFill>
                <a:latin typeface="THELuxGoM"/>
              </a:rPr>
              <a:t> </a:t>
            </a:r>
            <a:r>
              <a:rPr lang="ko-KR" sz="2300" b="0" i="0" u="none" strike="noStrike" spc="-100">
                <a:solidFill>
                  <a:srgbClr val="FFFFFF"/>
                </a:solidFill>
                <a:ea typeface="THELuxGoM"/>
              </a:rPr>
              <a:t>김동현</a:t>
            </a: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0790F635-D6C0-CD11-FA12-B9237B0D55AE}"/>
              </a:ext>
            </a:extLst>
          </p:cNvPr>
          <p:cNvSpPr txBox="1"/>
          <p:nvPr/>
        </p:nvSpPr>
        <p:spPr>
          <a:xfrm>
            <a:off x="12560300" y="3517900"/>
            <a:ext cx="28829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300" b="0" i="0" u="none" strike="noStrike" spc="-100">
                <a:solidFill>
                  <a:srgbClr val="FFFFFF"/>
                </a:solidFill>
                <a:ea typeface="THELuxGoM"/>
              </a:rPr>
              <a:t>발표자</a:t>
            </a:r>
            <a:r>
              <a:rPr lang="en-US" sz="2300" b="0" i="0" u="none" strike="noStrike" spc="-100">
                <a:solidFill>
                  <a:srgbClr val="FFFFFF"/>
                </a:solidFill>
                <a:latin typeface="THELuxGoM"/>
              </a:rPr>
              <a:t> </a:t>
            </a:r>
            <a:r>
              <a:rPr lang="ko-KR" sz="2300" b="0" i="0" u="none" strike="noStrike" spc="-100">
                <a:solidFill>
                  <a:srgbClr val="FFFFFF"/>
                </a:solidFill>
                <a:ea typeface="THELuxGoM"/>
              </a:rPr>
              <a:t>임정훈</a:t>
            </a:r>
          </a:p>
        </p:txBody>
      </p:sp>
      <p:sp>
        <p:nvSpPr>
          <p:cNvPr id="17" name="TextBox 6">
            <a:extLst>
              <a:ext uri="{FF2B5EF4-FFF2-40B4-BE49-F238E27FC236}">
                <a16:creationId xmlns:a16="http://schemas.microsoft.com/office/drawing/2014/main" id="{C8219EE7-F4D5-197B-A111-06D8CFB3F2A6}"/>
              </a:ext>
            </a:extLst>
          </p:cNvPr>
          <p:cNvSpPr txBox="1"/>
          <p:nvPr/>
        </p:nvSpPr>
        <p:spPr>
          <a:xfrm>
            <a:off x="927100" y="1574800"/>
            <a:ext cx="12420600" cy="825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4600" b="1" spc="-100" dirty="0">
                <a:solidFill>
                  <a:srgbClr val="000000"/>
                </a:solidFill>
                <a:ea typeface="Geologica Roman SemiBold"/>
              </a:rPr>
              <a:t>목차</a:t>
            </a:r>
            <a:endParaRPr lang="ko-KR" sz="4600" b="1" i="0" u="none" strike="noStrike" spc="-100" dirty="0">
              <a:solidFill>
                <a:srgbClr val="000000"/>
              </a:solidFill>
              <a:ea typeface="Geologica Roman SemiBold"/>
            </a:endParaRPr>
          </a:p>
        </p:txBody>
      </p:sp>
      <p:sp>
        <p:nvSpPr>
          <p:cNvPr id="18" name="TextBox 7">
            <a:extLst>
              <a:ext uri="{FF2B5EF4-FFF2-40B4-BE49-F238E27FC236}">
                <a16:creationId xmlns:a16="http://schemas.microsoft.com/office/drawing/2014/main" id="{C240DB11-2EE1-90C3-4481-C995107D6A6A}"/>
              </a:ext>
            </a:extLst>
          </p:cNvPr>
          <p:cNvSpPr txBox="1"/>
          <p:nvPr/>
        </p:nvSpPr>
        <p:spPr>
          <a:xfrm>
            <a:off x="965200" y="2844800"/>
            <a:ext cx="4445000" cy="609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8770"/>
              </a:lnSpc>
            </a:pPr>
            <a:r>
              <a:rPr lang="en-US" sz="3400" b="0" i="0" u="none" strike="noStrike" dirty="0">
                <a:solidFill>
                  <a:srgbClr val="3ACCAD"/>
                </a:solidFill>
                <a:ea typeface="THELuxGoB"/>
              </a:rPr>
              <a:t>●</a:t>
            </a:r>
            <a:r>
              <a:rPr lang="en-US" sz="3400" b="0" i="0" u="none" strike="noStrike" spc="-100" dirty="0">
                <a:solidFill>
                  <a:srgbClr val="000000"/>
                </a:solidFill>
                <a:latin typeface="THELuxGoB"/>
              </a:rPr>
              <a:t> </a:t>
            </a:r>
            <a:r>
              <a:rPr lang="ko-KR" sz="3400" b="0" i="0" u="none" strike="noStrike" spc="-100" dirty="0">
                <a:solidFill>
                  <a:srgbClr val="000000"/>
                </a:solidFill>
                <a:ea typeface="THELuxGoB"/>
              </a:rPr>
              <a:t>프로젝트</a:t>
            </a:r>
            <a:r>
              <a:rPr lang="en-US" sz="3400" b="0" i="0" u="none" strike="noStrike" spc="-100" dirty="0">
                <a:solidFill>
                  <a:srgbClr val="000000"/>
                </a:solidFill>
                <a:latin typeface="THELuxGoB"/>
              </a:rPr>
              <a:t> </a:t>
            </a:r>
            <a:r>
              <a:rPr lang="ko-KR" sz="3400" b="0" i="0" u="none" strike="noStrike" spc="-100" dirty="0">
                <a:solidFill>
                  <a:srgbClr val="000000"/>
                </a:solidFill>
                <a:ea typeface="THELuxGoB"/>
              </a:rPr>
              <a:t>배경</a:t>
            </a:r>
            <a:r>
              <a:rPr lang="en-US" altLang="ko-KR" sz="3400" b="0" i="0" u="none" strike="noStrike" spc="-100" dirty="0">
                <a:solidFill>
                  <a:srgbClr val="000000"/>
                </a:solidFill>
                <a:ea typeface="THELuxGoB"/>
              </a:rPr>
              <a:t>  </a:t>
            </a:r>
            <a:r>
              <a:rPr lang="ko-KR" altLang="en-US" sz="3400" b="0" i="0" u="none" strike="noStrike" spc="-100" dirty="0">
                <a:solidFill>
                  <a:srgbClr val="000000"/>
                </a:solidFill>
                <a:ea typeface="THELuxGoB"/>
              </a:rPr>
              <a:t>및 목표</a:t>
            </a:r>
            <a:endParaRPr lang="ko-KR" sz="3400" b="0" i="0" u="none" strike="noStrike" spc="-100" dirty="0">
              <a:solidFill>
                <a:srgbClr val="000000"/>
              </a:solidFill>
              <a:ea typeface="THELuxGoB"/>
            </a:endParaRPr>
          </a:p>
        </p:txBody>
      </p:sp>
      <p:sp>
        <p:nvSpPr>
          <p:cNvPr id="20" name="TextBox 9">
            <a:extLst>
              <a:ext uri="{FF2B5EF4-FFF2-40B4-BE49-F238E27FC236}">
                <a16:creationId xmlns:a16="http://schemas.microsoft.com/office/drawing/2014/main" id="{4D4FE5AA-5CFC-0A7D-D4AC-7F844B0D7E71}"/>
              </a:ext>
            </a:extLst>
          </p:cNvPr>
          <p:cNvSpPr txBox="1"/>
          <p:nvPr/>
        </p:nvSpPr>
        <p:spPr>
          <a:xfrm>
            <a:off x="965200" y="4108450"/>
            <a:ext cx="5041900" cy="609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8770"/>
              </a:lnSpc>
            </a:pPr>
            <a:r>
              <a:rPr lang="en-US" sz="3400" b="0" i="0" u="none" strike="noStrike" dirty="0">
                <a:solidFill>
                  <a:srgbClr val="3ACCAD"/>
                </a:solidFill>
                <a:ea typeface="THELuxGoB"/>
              </a:rPr>
              <a:t>●</a:t>
            </a:r>
            <a:r>
              <a:rPr lang="en-US" sz="3400" b="0" i="0" u="none" strike="noStrike" spc="-100" dirty="0">
                <a:solidFill>
                  <a:srgbClr val="000000"/>
                </a:solidFill>
                <a:latin typeface="THELuxGoB"/>
              </a:rPr>
              <a:t> </a:t>
            </a:r>
            <a:r>
              <a:rPr lang="ko-KR" altLang="en-US" sz="3400" b="0" i="0" u="none" strike="noStrike" spc="-100" dirty="0">
                <a:solidFill>
                  <a:srgbClr val="000000"/>
                </a:solidFill>
                <a:latin typeface="THELuxGoB" panose="020B0600000101010101" charset="-127"/>
                <a:ea typeface="THELuxGoB" panose="020B0600000101010101" charset="-127"/>
              </a:rPr>
              <a:t>데이터 </a:t>
            </a:r>
            <a:r>
              <a:rPr lang="ko-KR" altLang="en-US" sz="3400" b="0" i="0" u="none" strike="noStrike" spc="-100" dirty="0" err="1">
                <a:solidFill>
                  <a:srgbClr val="000000"/>
                </a:solidFill>
                <a:latin typeface="THELuxGoB" panose="020B0600000101010101" charset="-127"/>
                <a:ea typeface="THELuxGoB" panose="020B0600000101010101" charset="-127"/>
              </a:rPr>
              <a:t>전처리</a:t>
            </a:r>
            <a:endParaRPr lang="ko-KR" sz="3400" b="0" i="0" u="none" strike="noStrike" spc="-100" dirty="0">
              <a:solidFill>
                <a:srgbClr val="000000"/>
              </a:solidFill>
              <a:latin typeface="THELuxGoB" panose="020B0600000101010101" charset="-127"/>
              <a:ea typeface="THELuxGoB" panose="020B0600000101010101" charset="-127"/>
            </a:endParaRPr>
          </a:p>
        </p:txBody>
      </p:sp>
      <p:sp>
        <p:nvSpPr>
          <p:cNvPr id="3" name="TextBox 9">
            <a:extLst>
              <a:ext uri="{FF2B5EF4-FFF2-40B4-BE49-F238E27FC236}">
                <a16:creationId xmlns:a16="http://schemas.microsoft.com/office/drawing/2014/main" id="{680E15EC-F882-5FA8-80D1-3A565D8EACE1}"/>
              </a:ext>
            </a:extLst>
          </p:cNvPr>
          <p:cNvSpPr txBox="1"/>
          <p:nvPr/>
        </p:nvSpPr>
        <p:spPr>
          <a:xfrm>
            <a:off x="965200" y="5372100"/>
            <a:ext cx="3835400" cy="609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8770"/>
              </a:lnSpc>
            </a:pPr>
            <a:r>
              <a:rPr lang="en-US" sz="3400" b="0" i="0" u="none" strike="noStrike" dirty="0">
                <a:solidFill>
                  <a:srgbClr val="3ACCAD"/>
                </a:solidFill>
                <a:ea typeface="THELuxGoB"/>
              </a:rPr>
              <a:t>●</a:t>
            </a:r>
            <a:r>
              <a:rPr lang="en-US" sz="3400" b="0" i="0" u="none" strike="noStrike" spc="-100" dirty="0">
                <a:solidFill>
                  <a:srgbClr val="000000"/>
                </a:solidFill>
                <a:latin typeface="THELuxGoB"/>
              </a:rPr>
              <a:t> </a:t>
            </a:r>
            <a:r>
              <a:rPr lang="ko-KR" altLang="en-US" sz="3400" b="0" i="0" u="none" strike="noStrike" spc="-100" dirty="0" err="1">
                <a:solidFill>
                  <a:srgbClr val="000000"/>
                </a:solidFill>
                <a:latin typeface="THELuxGoB" panose="020B0600000101010101" charset="-127"/>
                <a:ea typeface="THELuxGoB" panose="020B0600000101010101" charset="-127"/>
              </a:rPr>
              <a:t>모델별</a:t>
            </a:r>
            <a:r>
              <a:rPr lang="ko-KR" altLang="en-US" sz="3400" b="0" i="0" u="none" strike="noStrike" spc="-100" dirty="0">
                <a:solidFill>
                  <a:srgbClr val="000000"/>
                </a:solidFill>
                <a:latin typeface="THELuxGoB" panose="020B0600000101010101" charset="-127"/>
                <a:ea typeface="THELuxGoB" panose="020B0600000101010101" charset="-127"/>
              </a:rPr>
              <a:t> 성능 비교</a:t>
            </a:r>
            <a:endParaRPr lang="ko-KR" sz="3400" b="0" i="0" u="none" strike="noStrike" spc="-100" dirty="0">
              <a:solidFill>
                <a:srgbClr val="000000"/>
              </a:solidFill>
              <a:latin typeface="THELuxGoB" panose="020B0600000101010101" charset="-127"/>
              <a:ea typeface="THELuxGoB" panose="020B0600000101010101" charset="-127"/>
            </a:endParaRPr>
          </a:p>
        </p:txBody>
      </p:sp>
      <p:sp>
        <p:nvSpPr>
          <p:cNvPr id="6" name="TextBox 9">
            <a:extLst>
              <a:ext uri="{FF2B5EF4-FFF2-40B4-BE49-F238E27FC236}">
                <a16:creationId xmlns:a16="http://schemas.microsoft.com/office/drawing/2014/main" id="{495EC380-65EC-A551-013A-1CB5D6668FB9}"/>
              </a:ext>
            </a:extLst>
          </p:cNvPr>
          <p:cNvSpPr txBox="1"/>
          <p:nvPr/>
        </p:nvSpPr>
        <p:spPr>
          <a:xfrm>
            <a:off x="965200" y="6634093"/>
            <a:ext cx="4826000" cy="609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8770"/>
              </a:lnSpc>
            </a:pPr>
            <a:r>
              <a:rPr lang="en-US" sz="3400" b="0" i="0" u="none" strike="noStrike" dirty="0">
                <a:solidFill>
                  <a:srgbClr val="3ACCAD"/>
                </a:solidFill>
                <a:ea typeface="THELuxGoB"/>
              </a:rPr>
              <a:t>●</a:t>
            </a:r>
            <a:r>
              <a:rPr lang="en-US" sz="3400" b="0" i="0" u="none" strike="noStrike" spc="-100" dirty="0">
                <a:solidFill>
                  <a:srgbClr val="000000"/>
                </a:solidFill>
                <a:latin typeface="THELuxGoB"/>
              </a:rPr>
              <a:t> </a:t>
            </a:r>
            <a:r>
              <a:rPr lang="ko-KR" altLang="en-US" sz="3400" b="0" i="0" u="none" strike="noStrike" spc="-100" dirty="0">
                <a:solidFill>
                  <a:srgbClr val="000000"/>
                </a:solidFill>
                <a:latin typeface="THELuxGoB" panose="020B0600000101010101" charset="-127"/>
                <a:ea typeface="THELuxGoB" panose="020B0600000101010101" charset="-127"/>
              </a:rPr>
              <a:t>소프트웨어 구성</a:t>
            </a:r>
            <a:endParaRPr lang="ko-KR" sz="3400" b="0" i="0" u="none" strike="noStrike" spc="-100" dirty="0">
              <a:solidFill>
                <a:srgbClr val="000000"/>
              </a:solidFill>
              <a:latin typeface="THELuxGoB" panose="020B0600000101010101" charset="-127"/>
              <a:ea typeface="THELuxGoB" panose="020B0600000101010101" charset="-127"/>
            </a:endParaRP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AEF64B9D-E112-C1F1-496C-DA3BEC9553A9}"/>
              </a:ext>
            </a:extLst>
          </p:cNvPr>
          <p:cNvSpPr txBox="1"/>
          <p:nvPr/>
        </p:nvSpPr>
        <p:spPr>
          <a:xfrm>
            <a:off x="965200" y="7896086"/>
            <a:ext cx="3149600" cy="609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8770"/>
              </a:lnSpc>
            </a:pPr>
            <a:r>
              <a:rPr lang="en-US" sz="3400" b="0" i="0" u="none" strike="noStrike" dirty="0">
                <a:solidFill>
                  <a:srgbClr val="3ACCAD"/>
                </a:solidFill>
                <a:ea typeface="THELuxGoB"/>
              </a:rPr>
              <a:t>●</a:t>
            </a:r>
            <a:r>
              <a:rPr lang="en-US" sz="3400" b="0" i="0" u="none" strike="noStrike" spc="-100" dirty="0">
                <a:solidFill>
                  <a:srgbClr val="000000"/>
                </a:solidFill>
                <a:latin typeface="THELuxGoB"/>
              </a:rPr>
              <a:t> </a:t>
            </a:r>
            <a:r>
              <a:rPr lang="ko-KR" altLang="en-US" sz="3400" b="0" i="0" u="none" strike="noStrike" spc="-100" dirty="0">
                <a:solidFill>
                  <a:srgbClr val="000000"/>
                </a:solidFill>
                <a:ea typeface="THELuxGoB"/>
              </a:rPr>
              <a:t>시연</a:t>
            </a:r>
            <a:endParaRPr lang="ko-KR" sz="3400" b="0" i="0" u="none" strike="noStrike" spc="-100" dirty="0">
              <a:solidFill>
                <a:srgbClr val="000000"/>
              </a:solidFill>
              <a:ea typeface="THELuxGoB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BBBE3140-D903-8F1E-5A37-B8935AF7A9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43900" y="3771900"/>
            <a:ext cx="7606996" cy="371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2807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>
            <a:extLst>
              <a:ext uri="{FF2B5EF4-FFF2-40B4-BE49-F238E27FC236}">
                <a16:creationId xmlns:a16="http://schemas.microsoft.com/office/drawing/2014/main" id="{A4E164DC-AB42-C82E-B538-8FD9AD51AB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4775200" y="5194300"/>
            <a:ext cx="10439400" cy="12700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4935200" y="4406900"/>
            <a:ext cx="58166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650" y="1466850"/>
            <a:ext cx="139700" cy="1041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80000" y="3898900"/>
            <a:ext cx="139700" cy="10414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10" name="TextBox 10"/>
          <p:cNvSpPr txBox="1"/>
          <p:nvPr/>
        </p:nvSpPr>
        <p:spPr>
          <a:xfrm>
            <a:off x="12560300" y="2984500"/>
            <a:ext cx="28829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300" b="0" i="0" u="none" strike="noStrike" spc="-100">
                <a:solidFill>
                  <a:srgbClr val="FFFFFF"/>
                </a:solidFill>
                <a:ea typeface="THELuxGoM"/>
              </a:rPr>
              <a:t>발표자</a:t>
            </a:r>
            <a:r>
              <a:rPr lang="en-US" sz="2300" b="0" i="0" u="none" strike="noStrike" spc="-100">
                <a:solidFill>
                  <a:srgbClr val="FFFFFF"/>
                </a:solidFill>
                <a:latin typeface="THELuxGoM"/>
              </a:rPr>
              <a:t> </a:t>
            </a:r>
            <a:r>
              <a:rPr lang="ko-KR" sz="2300" b="0" i="0" u="none" strike="noStrike" spc="-100">
                <a:solidFill>
                  <a:srgbClr val="FFFFFF"/>
                </a:solidFill>
                <a:ea typeface="THELuxGoM"/>
              </a:rPr>
              <a:t>김동현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560300" y="3517900"/>
            <a:ext cx="28829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300" b="0" i="0" u="none" strike="noStrike" spc="-100">
                <a:solidFill>
                  <a:srgbClr val="FFFFFF"/>
                </a:solidFill>
                <a:ea typeface="THELuxGoM"/>
              </a:rPr>
              <a:t>발표자</a:t>
            </a:r>
            <a:r>
              <a:rPr lang="en-US" sz="2300" b="0" i="0" u="none" strike="noStrike" spc="-100">
                <a:solidFill>
                  <a:srgbClr val="FFFFFF"/>
                </a:solidFill>
                <a:latin typeface="THELuxGoM"/>
              </a:rPr>
              <a:t> </a:t>
            </a:r>
            <a:r>
              <a:rPr lang="ko-KR" sz="2300" b="0" i="0" u="none" strike="noStrike" spc="-100">
                <a:solidFill>
                  <a:srgbClr val="FFFFFF"/>
                </a:solidFill>
                <a:ea typeface="THELuxGoM"/>
              </a:rPr>
              <a:t>임정훈</a:t>
            </a:r>
          </a:p>
        </p:txBody>
      </p:sp>
      <p:sp>
        <p:nvSpPr>
          <p:cNvPr id="17" name="TextBox 6">
            <a:extLst>
              <a:ext uri="{FF2B5EF4-FFF2-40B4-BE49-F238E27FC236}">
                <a16:creationId xmlns:a16="http://schemas.microsoft.com/office/drawing/2014/main" id="{CF8AA3AB-84C7-BB42-CDFA-773C0446011D}"/>
              </a:ext>
            </a:extLst>
          </p:cNvPr>
          <p:cNvSpPr txBox="1"/>
          <p:nvPr/>
        </p:nvSpPr>
        <p:spPr>
          <a:xfrm>
            <a:off x="927100" y="1574800"/>
            <a:ext cx="12420600" cy="825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4600" b="1" spc="-100" dirty="0">
                <a:solidFill>
                  <a:srgbClr val="000000"/>
                </a:solidFill>
                <a:ea typeface="Geologica Roman SemiBold"/>
              </a:rPr>
              <a:t>폐쇄형 </a:t>
            </a:r>
            <a:r>
              <a:rPr lang="ko-KR" altLang="en-US" sz="4600" b="1" spc="-100" dirty="0" err="1">
                <a:solidFill>
                  <a:srgbClr val="000000"/>
                </a:solidFill>
                <a:ea typeface="Geologica Roman SemiBold"/>
              </a:rPr>
              <a:t>역삼투막</a:t>
            </a:r>
            <a:r>
              <a:rPr lang="ko-KR" altLang="en-US" sz="4600" b="1" spc="-100" dirty="0">
                <a:solidFill>
                  <a:srgbClr val="000000"/>
                </a:solidFill>
                <a:ea typeface="Geologica Roman SemiBold"/>
              </a:rPr>
              <a:t> 공정에서 </a:t>
            </a:r>
            <a:r>
              <a:rPr lang="en-US" altLang="ko-KR" sz="4600" b="1" spc="-100" dirty="0">
                <a:solidFill>
                  <a:srgbClr val="000000"/>
                </a:solidFill>
                <a:ea typeface="Geologica Roman SemiBold"/>
              </a:rPr>
              <a:t>IOT </a:t>
            </a:r>
            <a:r>
              <a:rPr lang="ko-KR" altLang="en-US" sz="4600" b="1" spc="-100" dirty="0">
                <a:solidFill>
                  <a:srgbClr val="000000"/>
                </a:solidFill>
                <a:ea typeface="Geologica Roman SemiBold"/>
              </a:rPr>
              <a:t>운영을 위한 모델링</a:t>
            </a:r>
            <a:endParaRPr lang="ko-KR" sz="4600" b="1" i="0" u="none" strike="noStrike" spc="-100" dirty="0">
              <a:solidFill>
                <a:srgbClr val="000000"/>
              </a:solidFill>
              <a:ea typeface="Geologica Roman SemiBold"/>
            </a:endParaRPr>
          </a:p>
        </p:txBody>
      </p:sp>
      <p:sp>
        <p:nvSpPr>
          <p:cNvPr id="18" name="TextBox 7">
            <a:extLst>
              <a:ext uri="{FF2B5EF4-FFF2-40B4-BE49-F238E27FC236}">
                <a16:creationId xmlns:a16="http://schemas.microsoft.com/office/drawing/2014/main" id="{25D57631-CB94-A1F5-BB5D-82CB77882C26}"/>
              </a:ext>
            </a:extLst>
          </p:cNvPr>
          <p:cNvSpPr txBox="1"/>
          <p:nvPr/>
        </p:nvSpPr>
        <p:spPr>
          <a:xfrm>
            <a:off x="965200" y="2844800"/>
            <a:ext cx="3149600" cy="609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8770"/>
              </a:lnSpc>
            </a:pPr>
            <a:r>
              <a:rPr lang="en-US" sz="3400" b="0" i="0" u="none" strike="noStrike" dirty="0">
                <a:solidFill>
                  <a:srgbClr val="3ACCAD"/>
                </a:solidFill>
                <a:ea typeface="THELuxGoB"/>
              </a:rPr>
              <a:t>●</a:t>
            </a:r>
            <a:r>
              <a:rPr lang="en-US" sz="3400" b="0" i="0" u="none" strike="noStrike" spc="-100" dirty="0">
                <a:solidFill>
                  <a:srgbClr val="000000"/>
                </a:solidFill>
                <a:latin typeface="THELuxGoB"/>
              </a:rPr>
              <a:t> </a:t>
            </a:r>
            <a:r>
              <a:rPr lang="ko-KR" sz="3400" b="0" i="0" u="none" strike="noStrike" spc="-100" dirty="0">
                <a:solidFill>
                  <a:srgbClr val="000000"/>
                </a:solidFill>
                <a:ea typeface="THELuxGoB"/>
              </a:rPr>
              <a:t>프로젝트</a:t>
            </a:r>
            <a:r>
              <a:rPr lang="en-US" sz="3400" b="0" i="0" u="none" strike="noStrike" spc="-100" dirty="0">
                <a:solidFill>
                  <a:srgbClr val="000000"/>
                </a:solidFill>
                <a:latin typeface="THELuxGoB"/>
              </a:rPr>
              <a:t> </a:t>
            </a:r>
            <a:r>
              <a:rPr lang="ko-KR" sz="3400" b="0" i="0" u="none" strike="noStrike" spc="-100" dirty="0">
                <a:solidFill>
                  <a:srgbClr val="000000"/>
                </a:solidFill>
                <a:ea typeface="THELuxGoB"/>
              </a:rPr>
              <a:t>배경</a:t>
            </a:r>
          </a:p>
        </p:txBody>
      </p:sp>
      <p:sp>
        <p:nvSpPr>
          <p:cNvPr id="19" name="TextBox 8">
            <a:extLst>
              <a:ext uri="{FF2B5EF4-FFF2-40B4-BE49-F238E27FC236}">
                <a16:creationId xmlns:a16="http://schemas.microsoft.com/office/drawing/2014/main" id="{E265C2B6-91EC-4D1D-840E-9C3911B9D6E1}"/>
              </a:ext>
            </a:extLst>
          </p:cNvPr>
          <p:cNvSpPr txBox="1"/>
          <p:nvPr/>
        </p:nvSpPr>
        <p:spPr>
          <a:xfrm>
            <a:off x="965200" y="3594100"/>
            <a:ext cx="10617200" cy="1993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74299"/>
              </a:lnSpc>
            </a:pPr>
            <a:r>
              <a:rPr lang="en-US" sz="2800" b="0" i="0" u="none" strike="noStrike" spc="-100" dirty="0">
                <a:solidFill>
                  <a:srgbClr val="000000"/>
                </a:solidFill>
                <a:latin typeface="THELuxGoR"/>
              </a:rPr>
              <a:t>RO(</a:t>
            </a:r>
            <a:r>
              <a:rPr lang="ko-KR" sz="2800" b="0" i="0" u="none" strike="noStrike" spc="-100" dirty="0" err="1">
                <a:solidFill>
                  <a:srgbClr val="000000"/>
                </a:solidFill>
                <a:ea typeface="THELuxGoR"/>
              </a:rPr>
              <a:t>역삼투</a:t>
            </a:r>
            <a:r>
              <a:rPr lang="en-US" sz="2800" b="0" i="0" u="none" strike="noStrike" spc="-100" dirty="0">
                <a:solidFill>
                  <a:srgbClr val="000000"/>
                </a:solidFill>
                <a:latin typeface="THELuxGoR"/>
              </a:rPr>
              <a:t>) </a:t>
            </a:r>
            <a:r>
              <a:rPr lang="ko-KR" sz="2800" b="0" i="0" u="none" strike="noStrike" spc="-100" dirty="0">
                <a:solidFill>
                  <a:srgbClr val="000000"/>
                </a:solidFill>
                <a:ea typeface="THELuxGoR"/>
              </a:rPr>
              <a:t>시스템은</a:t>
            </a:r>
            <a:r>
              <a:rPr lang="en-US" sz="2800" b="0" i="0" u="none" strike="noStrike" spc="-100" dirty="0">
                <a:solidFill>
                  <a:srgbClr val="000000"/>
                </a:solidFill>
                <a:latin typeface="THELuxGoR"/>
              </a:rPr>
              <a:t> </a:t>
            </a:r>
            <a:r>
              <a:rPr lang="ko-KR" sz="2800" b="0" i="0" u="none" strike="noStrike" spc="-100" dirty="0">
                <a:solidFill>
                  <a:srgbClr val="000000"/>
                </a:solidFill>
                <a:ea typeface="THELuxGoR"/>
              </a:rPr>
              <a:t>물</a:t>
            </a:r>
            <a:r>
              <a:rPr lang="en-US" sz="2800" b="0" i="0" u="none" strike="noStrike" spc="-100" dirty="0">
                <a:solidFill>
                  <a:srgbClr val="000000"/>
                </a:solidFill>
                <a:latin typeface="THELuxGoR"/>
              </a:rPr>
              <a:t> </a:t>
            </a:r>
            <a:r>
              <a:rPr lang="ko-KR" sz="2800" b="0" i="0" u="none" strike="noStrike" spc="-100" dirty="0">
                <a:solidFill>
                  <a:srgbClr val="000000"/>
                </a:solidFill>
                <a:ea typeface="THELuxGoR"/>
              </a:rPr>
              <a:t>정화와</a:t>
            </a:r>
            <a:r>
              <a:rPr lang="en-US" sz="2800" b="0" i="0" u="none" strike="noStrike" spc="-100" dirty="0">
                <a:solidFill>
                  <a:srgbClr val="000000"/>
                </a:solidFill>
                <a:latin typeface="THELuxGoR"/>
              </a:rPr>
              <a:t> </a:t>
            </a:r>
            <a:r>
              <a:rPr lang="ko-KR" sz="2800" b="0" i="0" u="none" strike="noStrike" spc="-100" dirty="0">
                <a:solidFill>
                  <a:srgbClr val="000000"/>
                </a:solidFill>
                <a:ea typeface="THELuxGoR"/>
              </a:rPr>
              <a:t>해수</a:t>
            </a:r>
            <a:r>
              <a:rPr lang="en-US" sz="2800" b="0" i="0" u="none" strike="noStrike" spc="-100" dirty="0">
                <a:solidFill>
                  <a:srgbClr val="000000"/>
                </a:solidFill>
                <a:latin typeface="THELuxGoR"/>
              </a:rPr>
              <a:t> </a:t>
            </a:r>
            <a:r>
              <a:rPr lang="ko-KR" sz="2800" b="0" i="0" u="none" strike="noStrike" spc="-100" dirty="0">
                <a:solidFill>
                  <a:srgbClr val="000000"/>
                </a:solidFill>
                <a:ea typeface="THELuxGoR"/>
              </a:rPr>
              <a:t>담수화의</a:t>
            </a:r>
            <a:r>
              <a:rPr lang="en-US" sz="2800" b="0" i="0" u="none" strike="noStrike" spc="-100" dirty="0">
                <a:solidFill>
                  <a:srgbClr val="000000"/>
                </a:solidFill>
                <a:latin typeface="THELuxGoR"/>
              </a:rPr>
              <a:t> </a:t>
            </a:r>
            <a:r>
              <a:rPr lang="ko-KR" sz="2800" b="0" i="0" u="none" strike="noStrike" spc="-100" dirty="0">
                <a:solidFill>
                  <a:srgbClr val="000000"/>
                </a:solidFill>
                <a:ea typeface="THELuxGoR"/>
              </a:rPr>
              <a:t>핵심</a:t>
            </a:r>
          </a:p>
          <a:p>
            <a:pPr lvl="0" algn="l">
              <a:lnSpc>
                <a:spcPct val="174299"/>
              </a:lnSpc>
            </a:pPr>
            <a:r>
              <a:rPr lang="ko-KR" sz="2800" b="0" i="0" u="none" strike="noStrike" spc="-100" dirty="0">
                <a:solidFill>
                  <a:srgbClr val="000000"/>
                </a:solidFill>
                <a:ea typeface="THELuxGoR"/>
              </a:rPr>
              <a:t>기존</a:t>
            </a:r>
            <a:r>
              <a:rPr lang="en-US" sz="2800" b="0" i="0" u="none" strike="noStrike" spc="-100" dirty="0">
                <a:solidFill>
                  <a:srgbClr val="000000"/>
                </a:solidFill>
                <a:latin typeface="THELuxGoR"/>
              </a:rPr>
              <a:t> </a:t>
            </a:r>
            <a:r>
              <a:rPr lang="ko-KR" sz="2800" b="0" i="0" u="none" strike="noStrike" spc="-100" dirty="0">
                <a:solidFill>
                  <a:srgbClr val="000000"/>
                </a:solidFill>
                <a:ea typeface="THELuxGoR"/>
              </a:rPr>
              <a:t>시스템은</a:t>
            </a:r>
            <a:r>
              <a:rPr lang="en-US" sz="2800" b="0" i="0" u="none" strike="noStrike" spc="-100" dirty="0">
                <a:solidFill>
                  <a:srgbClr val="000000"/>
                </a:solidFill>
                <a:latin typeface="THELuxGoR"/>
              </a:rPr>
              <a:t> </a:t>
            </a:r>
            <a:r>
              <a:rPr lang="en-US" sz="2800" spc="-100" dirty="0">
                <a:solidFill>
                  <a:srgbClr val="000000"/>
                </a:solidFill>
                <a:latin typeface="THELuxGoR"/>
              </a:rPr>
              <a:t>RO </a:t>
            </a:r>
            <a:r>
              <a:rPr lang="ko-KR" sz="2800" b="0" i="0" u="none" strike="noStrike" spc="-100" dirty="0">
                <a:solidFill>
                  <a:srgbClr val="000000"/>
                </a:solidFill>
                <a:ea typeface="THELuxGoR"/>
              </a:rPr>
              <a:t>필터</a:t>
            </a:r>
            <a:r>
              <a:rPr lang="en-US" sz="2800" b="0" i="0" u="none" strike="noStrike" spc="-100" dirty="0">
                <a:solidFill>
                  <a:srgbClr val="000000"/>
                </a:solidFill>
                <a:latin typeface="THELuxGoR"/>
              </a:rPr>
              <a:t> </a:t>
            </a:r>
            <a:r>
              <a:rPr lang="ko-KR" sz="2800" b="0" i="0" u="none" strike="noStrike" spc="-100" dirty="0">
                <a:solidFill>
                  <a:srgbClr val="000000"/>
                </a:solidFill>
                <a:ea typeface="THELuxGoR"/>
              </a:rPr>
              <a:t>세척</a:t>
            </a:r>
            <a:r>
              <a:rPr lang="en-US" sz="2800" b="0" i="0" u="none" strike="noStrike" spc="-100" dirty="0">
                <a:solidFill>
                  <a:srgbClr val="000000"/>
                </a:solidFill>
                <a:latin typeface="THELuxGoR"/>
              </a:rPr>
              <a:t> </a:t>
            </a:r>
            <a:r>
              <a:rPr lang="ko-KR" sz="2800" b="0" i="0" u="none" strike="noStrike" spc="-100" dirty="0">
                <a:solidFill>
                  <a:srgbClr val="000000"/>
                </a:solidFill>
                <a:ea typeface="THELuxGoR"/>
              </a:rPr>
              <a:t>시기를</a:t>
            </a:r>
            <a:r>
              <a:rPr lang="en-US" sz="2800" b="0" i="0" u="none" strike="noStrike" spc="-100" dirty="0">
                <a:solidFill>
                  <a:srgbClr val="000000"/>
                </a:solidFill>
                <a:latin typeface="THELuxGoR"/>
              </a:rPr>
              <a:t> </a:t>
            </a:r>
            <a:r>
              <a:rPr lang="ko-KR" sz="2800" b="0" i="0" u="none" strike="noStrike" spc="-100" dirty="0">
                <a:solidFill>
                  <a:srgbClr val="000000"/>
                </a:solidFill>
                <a:ea typeface="THELuxGoR"/>
              </a:rPr>
              <a:t>경험에</a:t>
            </a:r>
            <a:r>
              <a:rPr lang="en-US" sz="2800" b="0" i="0" u="none" strike="noStrike" spc="-100" dirty="0">
                <a:solidFill>
                  <a:srgbClr val="000000"/>
                </a:solidFill>
                <a:latin typeface="THELuxGoR"/>
              </a:rPr>
              <a:t> </a:t>
            </a:r>
            <a:r>
              <a:rPr lang="ko-KR" sz="2800" b="0" i="0" u="none" strike="noStrike" spc="-100" dirty="0">
                <a:solidFill>
                  <a:srgbClr val="000000"/>
                </a:solidFill>
                <a:ea typeface="THELuxGoR"/>
              </a:rPr>
              <a:t>의존해</a:t>
            </a:r>
            <a:r>
              <a:rPr lang="en-US" sz="2800" b="0" i="0" u="none" strike="noStrike" spc="-100" dirty="0">
                <a:solidFill>
                  <a:srgbClr val="000000"/>
                </a:solidFill>
                <a:latin typeface="THELuxGoR"/>
              </a:rPr>
              <a:t> </a:t>
            </a:r>
            <a:r>
              <a:rPr lang="ko-KR" sz="2800" b="0" i="0" u="none" strike="noStrike" spc="-100" dirty="0">
                <a:solidFill>
                  <a:srgbClr val="000000"/>
                </a:solidFill>
                <a:ea typeface="THELuxGoR"/>
              </a:rPr>
              <a:t>예측</a:t>
            </a:r>
          </a:p>
          <a:p>
            <a:pPr lvl="0" algn="l">
              <a:lnSpc>
                <a:spcPct val="174299"/>
              </a:lnSpc>
            </a:pPr>
            <a:r>
              <a:rPr lang="en-US" altLang="ko-KR" sz="2800" b="0" i="0" u="none" strike="noStrike" spc="-100" dirty="0">
                <a:solidFill>
                  <a:srgbClr val="000000"/>
                </a:solidFill>
                <a:ea typeface="THELuxGoR"/>
              </a:rPr>
              <a:t>-&gt; </a:t>
            </a:r>
            <a:r>
              <a:rPr lang="ko-KR" altLang="en-US" sz="2800" b="0" i="0" u="none" strike="noStrike" spc="-100" dirty="0">
                <a:solidFill>
                  <a:srgbClr val="000000"/>
                </a:solidFill>
                <a:ea typeface="THELuxGoR"/>
              </a:rPr>
              <a:t>필터 사용 </a:t>
            </a:r>
            <a:r>
              <a:rPr lang="ko-KR" sz="2800" b="0" i="0" u="none" strike="noStrike" spc="-100" dirty="0">
                <a:solidFill>
                  <a:srgbClr val="000000"/>
                </a:solidFill>
                <a:ea typeface="THELuxGoR"/>
              </a:rPr>
              <a:t>효율성</a:t>
            </a:r>
            <a:r>
              <a:rPr lang="en-US" sz="2800" b="0" i="0" u="none" strike="noStrike" spc="-100" dirty="0">
                <a:solidFill>
                  <a:srgbClr val="000000"/>
                </a:solidFill>
                <a:latin typeface="THELuxGoR"/>
              </a:rPr>
              <a:t> </a:t>
            </a:r>
            <a:r>
              <a:rPr lang="ko-KR" sz="2800" b="0" i="0" u="none" strike="noStrike" spc="-100" dirty="0">
                <a:solidFill>
                  <a:srgbClr val="000000"/>
                </a:solidFill>
                <a:ea typeface="THELuxGoR"/>
              </a:rPr>
              <a:t>저하</a:t>
            </a:r>
            <a:r>
              <a:rPr lang="en-US" sz="2800" b="0" i="0" u="none" strike="noStrike" spc="-100" dirty="0">
                <a:solidFill>
                  <a:srgbClr val="000000"/>
                </a:solidFill>
                <a:latin typeface="THELuxGoR"/>
              </a:rPr>
              <a:t> </a:t>
            </a:r>
            <a:r>
              <a:rPr lang="ko-KR" sz="2800" b="0" i="0" u="none" strike="noStrike" spc="-100" dirty="0">
                <a:solidFill>
                  <a:srgbClr val="000000"/>
                </a:solidFill>
                <a:ea typeface="THELuxGoR"/>
              </a:rPr>
              <a:t>및</a:t>
            </a:r>
            <a:r>
              <a:rPr lang="en-US" sz="2800" b="0" i="0" u="none" strike="noStrike" spc="-100" dirty="0">
                <a:solidFill>
                  <a:srgbClr val="000000"/>
                </a:solidFill>
                <a:latin typeface="THELuxGoR"/>
              </a:rPr>
              <a:t> </a:t>
            </a:r>
            <a:r>
              <a:rPr lang="ko-KR" sz="2800" b="0" i="0" u="none" strike="noStrike" spc="-100" dirty="0">
                <a:solidFill>
                  <a:srgbClr val="000000"/>
                </a:solidFill>
                <a:ea typeface="THELuxGoR"/>
              </a:rPr>
              <a:t>불필요한</a:t>
            </a:r>
            <a:r>
              <a:rPr lang="en-US" sz="2800" b="0" i="0" u="none" strike="noStrike" spc="-100" dirty="0">
                <a:solidFill>
                  <a:srgbClr val="000000"/>
                </a:solidFill>
                <a:latin typeface="THELuxGoR"/>
              </a:rPr>
              <a:t> </a:t>
            </a:r>
            <a:r>
              <a:rPr lang="ko-KR" sz="2800" b="0" i="0" u="none" strike="noStrike" spc="-100" dirty="0">
                <a:solidFill>
                  <a:srgbClr val="000000"/>
                </a:solidFill>
                <a:ea typeface="THELuxGoR"/>
              </a:rPr>
              <a:t>운영</a:t>
            </a:r>
            <a:r>
              <a:rPr lang="en-US" sz="2800" b="0" i="0" u="none" strike="noStrike" spc="-100" dirty="0">
                <a:solidFill>
                  <a:srgbClr val="000000"/>
                </a:solidFill>
                <a:latin typeface="THELuxGoR"/>
              </a:rPr>
              <a:t> </a:t>
            </a:r>
            <a:r>
              <a:rPr lang="ko-KR" sz="2800" b="0" i="0" u="none" strike="noStrike" spc="-100" dirty="0">
                <a:solidFill>
                  <a:srgbClr val="000000"/>
                </a:solidFill>
                <a:ea typeface="THELuxGoR"/>
              </a:rPr>
              <a:t>비용</a:t>
            </a:r>
            <a:r>
              <a:rPr lang="en-US" sz="2800" b="0" i="0" u="none" strike="noStrike" spc="-100" dirty="0">
                <a:solidFill>
                  <a:srgbClr val="000000"/>
                </a:solidFill>
                <a:latin typeface="THELuxGoR"/>
              </a:rPr>
              <a:t> </a:t>
            </a:r>
            <a:r>
              <a:rPr lang="ko-KR" sz="2800" b="0" i="0" u="none" strike="noStrike" spc="-100" dirty="0">
                <a:solidFill>
                  <a:srgbClr val="000000"/>
                </a:solidFill>
                <a:ea typeface="THELuxGoR"/>
              </a:rPr>
              <a:t>문제</a:t>
            </a:r>
            <a:r>
              <a:rPr lang="en-US" sz="2800" b="0" i="0" u="none" strike="noStrike" spc="-100" dirty="0">
                <a:solidFill>
                  <a:srgbClr val="000000"/>
                </a:solidFill>
                <a:latin typeface="THELuxGoR"/>
              </a:rPr>
              <a:t> </a:t>
            </a:r>
            <a:r>
              <a:rPr lang="ko-KR" altLang="en-US" sz="2800" b="0" i="0" u="none" strike="noStrike" spc="-100" dirty="0">
                <a:solidFill>
                  <a:srgbClr val="000000"/>
                </a:solidFill>
                <a:ea typeface="THELuxGoR"/>
              </a:rPr>
              <a:t>발생</a:t>
            </a:r>
            <a:endParaRPr lang="ko-KR" sz="2800" b="0" i="0" u="none" strike="noStrike" spc="-100" dirty="0">
              <a:solidFill>
                <a:srgbClr val="000000"/>
              </a:solidFill>
              <a:ea typeface="THELuxGoR"/>
            </a:endParaRPr>
          </a:p>
        </p:txBody>
      </p:sp>
      <p:sp>
        <p:nvSpPr>
          <p:cNvPr id="20" name="TextBox 9">
            <a:extLst>
              <a:ext uri="{FF2B5EF4-FFF2-40B4-BE49-F238E27FC236}">
                <a16:creationId xmlns:a16="http://schemas.microsoft.com/office/drawing/2014/main" id="{EEE357B3-4593-2B0C-AD47-E8AC170CE733}"/>
              </a:ext>
            </a:extLst>
          </p:cNvPr>
          <p:cNvSpPr txBox="1"/>
          <p:nvPr/>
        </p:nvSpPr>
        <p:spPr>
          <a:xfrm>
            <a:off x="965200" y="6172200"/>
            <a:ext cx="3149600" cy="609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8770"/>
              </a:lnSpc>
            </a:pPr>
            <a:r>
              <a:rPr lang="en-US" sz="3400" b="0" i="0" u="none" strike="noStrike" dirty="0">
                <a:solidFill>
                  <a:srgbClr val="3ACCAD"/>
                </a:solidFill>
                <a:ea typeface="THELuxGoB"/>
              </a:rPr>
              <a:t>●</a:t>
            </a:r>
            <a:r>
              <a:rPr lang="en-US" sz="3400" b="0" i="0" u="none" strike="noStrike" spc="-100" dirty="0">
                <a:solidFill>
                  <a:srgbClr val="000000"/>
                </a:solidFill>
                <a:latin typeface="THELuxGoB"/>
              </a:rPr>
              <a:t> </a:t>
            </a:r>
            <a:r>
              <a:rPr lang="ko-KR" sz="3400" b="0" i="0" u="none" strike="noStrike" spc="-100" dirty="0">
                <a:solidFill>
                  <a:srgbClr val="000000"/>
                </a:solidFill>
                <a:ea typeface="THELuxGoB"/>
              </a:rPr>
              <a:t>프로젝트</a:t>
            </a:r>
            <a:r>
              <a:rPr lang="en-US" sz="3400" b="0" i="0" u="none" strike="noStrike" spc="-100" dirty="0">
                <a:solidFill>
                  <a:srgbClr val="000000"/>
                </a:solidFill>
                <a:latin typeface="THELuxGoB"/>
              </a:rPr>
              <a:t> </a:t>
            </a:r>
            <a:r>
              <a:rPr lang="ko-KR" sz="3400" b="0" i="0" u="none" strike="noStrike" spc="-100" dirty="0">
                <a:solidFill>
                  <a:srgbClr val="000000"/>
                </a:solidFill>
                <a:ea typeface="THELuxGoB"/>
              </a:rPr>
              <a:t>목표</a:t>
            </a:r>
          </a:p>
        </p:txBody>
      </p:sp>
      <p:sp>
        <p:nvSpPr>
          <p:cNvPr id="21" name="TextBox 10">
            <a:extLst>
              <a:ext uri="{FF2B5EF4-FFF2-40B4-BE49-F238E27FC236}">
                <a16:creationId xmlns:a16="http://schemas.microsoft.com/office/drawing/2014/main" id="{3A41CEC0-01C7-BD3E-EEA3-1294C2CE24CE}"/>
              </a:ext>
            </a:extLst>
          </p:cNvPr>
          <p:cNvSpPr txBox="1"/>
          <p:nvPr/>
        </p:nvSpPr>
        <p:spPr>
          <a:xfrm>
            <a:off x="927100" y="6781800"/>
            <a:ext cx="14871700" cy="2273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74299"/>
              </a:lnSpc>
            </a:pPr>
            <a:r>
              <a:rPr lang="en-US" sz="2800" spc="-100" dirty="0">
                <a:solidFill>
                  <a:srgbClr val="000000"/>
                </a:solidFill>
                <a:latin typeface="THELuxGoR"/>
              </a:rPr>
              <a:t>IoT </a:t>
            </a:r>
            <a:r>
              <a:rPr lang="ko-KR" altLang="en-US" sz="2800" spc="-100" dirty="0">
                <a:solidFill>
                  <a:srgbClr val="000000"/>
                </a:solidFill>
                <a:latin typeface="THELuxGoR"/>
              </a:rPr>
              <a:t>센서에 수집되는 값들을 사용해 </a:t>
            </a:r>
            <a:r>
              <a:rPr lang="en-US" altLang="ko-KR" sz="2800" spc="-100" dirty="0">
                <a:solidFill>
                  <a:srgbClr val="000000"/>
                </a:solidFill>
                <a:latin typeface="THELuxGoR"/>
              </a:rPr>
              <a:t>RO </a:t>
            </a:r>
            <a:r>
              <a:rPr lang="ko-KR" altLang="en-US" sz="2800" spc="-100" dirty="0">
                <a:solidFill>
                  <a:srgbClr val="000000"/>
                </a:solidFill>
                <a:latin typeface="THELuxGoR"/>
              </a:rPr>
              <a:t>필터 세척 기준이 되는 </a:t>
            </a:r>
            <a:r>
              <a:rPr lang="en-US" altLang="ko-KR" sz="2800" spc="-100" dirty="0">
                <a:solidFill>
                  <a:srgbClr val="000000"/>
                </a:solidFill>
                <a:latin typeface="THELuxGoR"/>
              </a:rPr>
              <a:t>RO</a:t>
            </a:r>
            <a:endParaRPr lang="en-US" sz="2800" b="0" i="0" u="none" strike="noStrike" spc="-100" dirty="0">
              <a:solidFill>
                <a:srgbClr val="000000"/>
              </a:solidFill>
              <a:latin typeface="THELuxGoR"/>
            </a:endParaRPr>
          </a:p>
          <a:p>
            <a:pPr lvl="0" algn="l">
              <a:lnSpc>
                <a:spcPct val="174299"/>
              </a:lnSpc>
            </a:pPr>
            <a:r>
              <a:rPr lang="ko-KR" altLang="en-US" sz="2800" spc="-100" dirty="0">
                <a:solidFill>
                  <a:srgbClr val="000000"/>
                </a:solidFill>
                <a:latin typeface="THELuxGoR"/>
              </a:rPr>
              <a:t>유입 압력을 예측하는 모델 개발</a:t>
            </a:r>
            <a:endParaRPr lang="en-US" sz="2800" b="0" i="0" u="none" strike="noStrike" spc="-100" dirty="0">
              <a:solidFill>
                <a:srgbClr val="000000"/>
              </a:solidFill>
              <a:latin typeface="THELuxGoR"/>
            </a:endParaRPr>
          </a:p>
          <a:p>
            <a:pPr lvl="0" algn="l">
              <a:lnSpc>
                <a:spcPct val="174299"/>
              </a:lnSpc>
            </a:pPr>
            <a:r>
              <a:rPr lang="en-US" altLang="ko-KR" sz="2800" b="0" i="0" u="none" strike="noStrike" spc="-100" dirty="0">
                <a:solidFill>
                  <a:srgbClr val="000000"/>
                </a:solidFill>
                <a:ea typeface="THELuxGoR"/>
              </a:rPr>
              <a:t>-&gt; </a:t>
            </a:r>
            <a:r>
              <a:rPr lang="ko-KR" altLang="en-US" sz="2800" b="0" i="0" u="none" strike="noStrike" spc="-100" dirty="0">
                <a:solidFill>
                  <a:srgbClr val="000000"/>
                </a:solidFill>
                <a:ea typeface="THELuxGoR"/>
              </a:rPr>
              <a:t>최적의 모델 개발을 통해 </a:t>
            </a:r>
            <a:r>
              <a:rPr lang="ko-KR" sz="2800" b="0" i="0" u="none" strike="noStrike" spc="-100" dirty="0">
                <a:solidFill>
                  <a:srgbClr val="000000"/>
                </a:solidFill>
                <a:ea typeface="THELuxGoR"/>
              </a:rPr>
              <a:t>공정</a:t>
            </a:r>
            <a:r>
              <a:rPr lang="en-US" sz="2800" b="0" i="0" u="none" strike="noStrike" spc="-100" dirty="0">
                <a:solidFill>
                  <a:srgbClr val="000000"/>
                </a:solidFill>
                <a:latin typeface="THELuxGoR"/>
              </a:rPr>
              <a:t> </a:t>
            </a:r>
            <a:r>
              <a:rPr lang="ko-KR" sz="2800" b="0" i="0" u="none" strike="noStrike" spc="-100" dirty="0">
                <a:solidFill>
                  <a:srgbClr val="000000"/>
                </a:solidFill>
                <a:ea typeface="THELuxGoR"/>
              </a:rPr>
              <a:t>효율성</a:t>
            </a:r>
            <a:r>
              <a:rPr lang="en-US" sz="2800" b="0" i="0" u="none" strike="noStrike" spc="-100" dirty="0">
                <a:solidFill>
                  <a:srgbClr val="000000"/>
                </a:solidFill>
                <a:latin typeface="THELuxGoR"/>
              </a:rPr>
              <a:t> </a:t>
            </a:r>
            <a:r>
              <a:rPr lang="ko-KR" sz="2800" b="0" i="0" u="none" strike="noStrike" spc="-100" dirty="0">
                <a:solidFill>
                  <a:srgbClr val="000000"/>
                </a:solidFill>
                <a:ea typeface="THELuxGoR"/>
              </a:rPr>
              <a:t>극대화</a:t>
            </a:r>
            <a:r>
              <a:rPr lang="en-US" sz="2800" b="0" i="0" u="none" strike="noStrike" spc="-100" dirty="0">
                <a:solidFill>
                  <a:srgbClr val="000000"/>
                </a:solidFill>
                <a:latin typeface="THELuxGoR"/>
              </a:rPr>
              <a:t> </a:t>
            </a:r>
            <a:r>
              <a:rPr lang="ko-KR" sz="2800" b="0" i="0" u="none" strike="noStrike" spc="-100" dirty="0">
                <a:solidFill>
                  <a:srgbClr val="000000"/>
                </a:solidFill>
                <a:ea typeface="THELuxGoR"/>
              </a:rPr>
              <a:t>및</a:t>
            </a:r>
            <a:r>
              <a:rPr lang="en-US" sz="2800" b="0" i="0" u="none" strike="noStrike" spc="-100" dirty="0">
                <a:solidFill>
                  <a:srgbClr val="000000"/>
                </a:solidFill>
                <a:latin typeface="THELuxGoR"/>
              </a:rPr>
              <a:t> </a:t>
            </a:r>
            <a:r>
              <a:rPr lang="ko-KR" sz="2800" b="0" i="0" u="none" strike="noStrike" spc="-100" dirty="0">
                <a:solidFill>
                  <a:srgbClr val="000000"/>
                </a:solidFill>
                <a:ea typeface="THELuxGoR"/>
              </a:rPr>
              <a:t>운영</a:t>
            </a:r>
            <a:r>
              <a:rPr lang="en-US" sz="2800" b="0" i="0" u="none" strike="noStrike" spc="-100" dirty="0">
                <a:solidFill>
                  <a:srgbClr val="000000"/>
                </a:solidFill>
                <a:latin typeface="THELuxGoR"/>
              </a:rPr>
              <a:t> </a:t>
            </a:r>
            <a:r>
              <a:rPr lang="ko-KR" sz="2800" b="0" i="0" u="none" strike="noStrike" spc="-100" dirty="0">
                <a:solidFill>
                  <a:srgbClr val="000000"/>
                </a:solidFill>
                <a:ea typeface="THELuxGoR"/>
              </a:rPr>
              <a:t>비용</a:t>
            </a:r>
            <a:r>
              <a:rPr lang="en-US" sz="2800" b="0" i="0" u="none" strike="noStrike" spc="-100" dirty="0">
                <a:solidFill>
                  <a:srgbClr val="000000"/>
                </a:solidFill>
                <a:latin typeface="THELuxGoR"/>
              </a:rPr>
              <a:t> </a:t>
            </a:r>
            <a:r>
              <a:rPr lang="ko-KR" sz="2800" b="0" i="0" u="none" strike="noStrike" spc="-100" dirty="0">
                <a:solidFill>
                  <a:srgbClr val="000000"/>
                </a:solidFill>
                <a:ea typeface="THELuxGoR"/>
              </a:rPr>
              <a:t>절</a:t>
            </a:r>
            <a:r>
              <a:rPr lang="ko-KR" altLang="en-US" sz="2800" b="0" i="0" u="none" strike="noStrike" spc="-100" dirty="0">
                <a:solidFill>
                  <a:srgbClr val="000000"/>
                </a:solidFill>
                <a:ea typeface="THELuxGoR"/>
              </a:rPr>
              <a:t>감</a:t>
            </a:r>
            <a:endParaRPr lang="en-US" sz="2800" b="0" i="0" u="none" strike="noStrike" spc="-100" dirty="0">
              <a:solidFill>
                <a:srgbClr val="000000"/>
              </a:solidFill>
              <a:latin typeface="THELuxGoR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0C69D9C4-3B9C-A5DF-AC50-59A28864C1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21537" y="2857500"/>
            <a:ext cx="5617626" cy="62611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4775200" y="5194300"/>
            <a:ext cx="104394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1511300"/>
            <a:ext cx="139700" cy="1041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22800" y="9448800"/>
            <a:ext cx="1447800" cy="3556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7272000" y="9423400"/>
            <a:ext cx="5207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2100" b="0" i="0" u="none" strike="noStrike" spc="-100">
                <a:solidFill>
                  <a:srgbClr val="FFFFFF"/>
                </a:solidFill>
                <a:latin typeface="THELuxGoB"/>
              </a:rPr>
              <a:t>03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27100" y="1574800"/>
            <a:ext cx="5448300" cy="825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4600" b="1" i="0" u="none" strike="noStrike" spc="-100">
                <a:solidFill>
                  <a:srgbClr val="000000"/>
                </a:solidFill>
                <a:ea typeface="Geologica Roman SemiBold"/>
              </a:rPr>
              <a:t>데이터</a:t>
            </a:r>
            <a:r>
              <a:rPr lang="en-US" sz="4600" b="1" i="0" u="none" strike="noStrike" spc="-100">
                <a:solidFill>
                  <a:srgbClr val="000000"/>
                </a:solidFill>
                <a:latin typeface="Geologica Roman SemiBold"/>
              </a:rPr>
              <a:t> </a:t>
            </a:r>
            <a:r>
              <a:rPr lang="ko-KR" sz="4600" b="1" i="0" u="none" strike="noStrike" spc="-100">
                <a:solidFill>
                  <a:srgbClr val="000000"/>
                </a:solidFill>
                <a:ea typeface="Geologica Roman SemiBold"/>
              </a:rPr>
              <a:t>수집</a:t>
            </a:r>
            <a:r>
              <a:rPr lang="en-US" sz="4600" b="1" i="0" u="none" strike="noStrike" spc="-100">
                <a:solidFill>
                  <a:srgbClr val="000000"/>
                </a:solidFill>
                <a:latin typeface="Geologica Roman SemiBold"/>
              </a:rPr>
              <a:t> </a:t>
            </a:r>
            <a:r>
              <a:rPr lang="ko-KR" sz="4600" b="1" i="0" u="none" strike="noStrike" spc="-100">
                <a:solidFill>
                  <a:srgbClr val="000000"/>
                </a:solidFill>
                <a:ea typeface="Geologica Roman SemiBold"/>
              </a:rPr>
              <a:t>및</a:t>
            </a:r>
            <a:r>
              <a:rPr lang="en-US" sz="4600" b="1" i="0" u="none" strike="noStrike" spc="-100">
                <a:solidFill>
                  <a:srgbClr val="000000"/>
                </a:solidFill>
                <a:latin typeface="Geologica Roman SemiBold"/>
              </a:rPr>
              <a:t> </a:t>
            </a:r>
            <a:r>
              <a:rPr lang="ko-KR" sz="4600" b="1" i="0" u="none" strike="noStrike" spc="-100">
                <a:solidFill>
                  <a:srgbClr val="000000"/>
                </a:solidFill>
                <a:ea typeface="Geologica Roman SemiBold"/>
              </a:rPr>
              <a:t>전처리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65200" y="2844800"/>
            <a:ext cx="3149600" cy="609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8770"/>
              </a:lnSpc>
            </a:pPr>
            <a:r>
              <a:rPr lang="en-US" sz="3400" b="0" i="0" u="none" strike="noStrike">
                <a:solidFill>
                  <a:srgbClr val="3ACCAD"/>
                </a:solidFill>
                <a:ea typeface="THELuxGoB"/>
              </a:rPr>
              <a:t>●</a:t>
            </a:r>
            <a:r>
              <a:rPr lang="en-US" sz="3400" b="0" i="0" u="none" strike="noStrike" spc="-100">
                <a:solidFill>
                  <a:srgbClr val="000000"/>
                </a:solidFill>
                <a:latin typeface="THELuxGoB"/>
              </a:rPr>
              <a:t> </a:t>
            </a:r>
            <a:r>
              <a:rPr lang="ko-KR" sz="3400" b="0" i="0" u="none" strike="noStrike" spc="-100">
                <a:solidFill>
                  <a:srgbClr val="000000"/>
                </a:solidFill>
                <a:ea typeface="THELuxGoB"/>
              </a:rPr>
              <a:t>데이터</a:t>
            </a:r>
            <a:r>
              <a:rPr lang="en-US" sz="3400" b="0" i="0" u="none" strike="noStrike" spc="-100">
                <a:solidFill>
                  <a:srgbClr val="000000"/>
                </a:solidFill>
                <a:latin typeface="THELuxGoB"/>
              </a:rPr>
              <a:t> </a:t>
            </a:r>
            <a:r>
              <a:rPr lang="ko-KR" sz="3400" b="0" i="0" u="none" strike="noStrike" spc="-100">
                <a:solidFill>
                  <a:srgbClr val="000000"/>
                </a:solidFill>
                <a:ea typeface="THELuxGoB"/>
              </a:rPr>
              <a:t>수집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65200" y="3898900"/>
            <a:ext cx="7284615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74299"/>
              </a:lnSpc>
            </a:pPr>
            <a:r>
              <a:rPr lang="en-US" sz="2800" b="0" i="0" u="none" strike="noStrike" spc="-100" dirty="0">
                <a:solidFill>
                  <a:srgbClr val="000000"/>
                </a:solidFill>
                <a:latin typeface="THELuxGoR"/>
              </a:rPr>
              <a:t>(</a:t>
            </a:r>
            <a:r>
              <a:rPr lang="ko-KR" sz="2800" b="0" i="0" u="none" strike="noStrike" spc="-100" dirty="0">
                <a:solidFill>
                  <a:srgbClr val="000000"/>
                </a:solidFill>
                <a:ea typeface="THELuxGoR"/>
              </a:rPr>
              <a:t>주</a:t>
            </a:r>
            <a:r>
              <a:rPr lang="en-US" sz="2800" b="0" i="0" u="none" strike="noStrike" spc="-100" dirty="0">
                <a:solidFill>
                  <a:srgbClr val="000000"/>
                </a:solidFill>
                <a:latin typeface="THELuxGoR"/>
              </a:rPr>
              <a:t>)</a:t>
            </a:r>
            <a:r>
              <a:rPr lang="ko-KR" sz="2800" b="0" i="0" u="none" strike="noStrike" spc="-100" dirty="0" err="1">
                <a:solidFill>
                  <a:srgbClr val="000000"/>
                </a:solidFill>
                <a:ea typeface="THELuxGoR"/>
              </a:rPr>
              <a:t>아쿠아웍스의</a:t>
            </a:r>
            <a:r>
              <a:rPr lang="en-US" sz="2800" b="0" i="0" u="none" strike="noStrike" spc="-100" dirty="0">
                <a:solidFill>
                  <a:srgbClr val="000000"/>
                </a:solidFill>
                <a:latin typeface="THELuxGoR"/>
              </a:rPr>
              <a:t> </a:t>
            </a:r>
            <a:r>
              <a:rPr lang="ko-KR" sz="2800" b="0" i="0" u="none" strike="noStrike" spc="-100" dirty="0">
                <a:solidFill>
                  <a:srgbClr val="000000"/>
                </a:solidFill>
                <a:ea typeface="THELuxGoR"/>
              </a:rPr>
              <a:t>수질</a:t>
            </a:r>
            <a:r>
              <a:rPr lang="en-US" sz="2800" b="0" i="0" u="none" strike="noStrike" spc="-100" dirty="0">
                <a:solidFill>
                  <a:srgbClr val="000000"/>
                </a:solidFill>
                <a:latin typeface="THELuxGoR"/>
              </a:rPr>
              <a:t> </a:t>
            </a:r>
            <a:r>
              <a:rPr lang="ko-KR" sz="2800" b="0" i="0" u="none" strike="noStrike" spc="-100" dirty="0">
                <a:solidFill>
                  <a:srgbClr val="000000"/>
                </a:solidFill>
                <a:ea typeface="THELuxGoR"/>
              </a:rPr>
              <a:t>데이터</a:t>
            </a:r>
            <a:r>
              <a:rPr lang="en-US" sz="2800" b="0" i="0" u="none" strike="noStrike" spc="-100" dirty="0">
                <a:solidFill>
                  <a:srgbClr val="000000"/>
                </a:solidFill>
                <a:latin typeface="THELuxGoR"/>
              </a:rPr>
              <a:t> </a:t>
            </a:r>
            <a:r>
              <a:rPr lang="ko-KR" sz="2800" b="0" i="0" u="none" strike="noStrike" spc="-100" dirty="0">
                <a:solidFill>
                  <a:srgbClr val="000000"/>
                </a:solidFill>
                <a:ea typeface="THELuxGoR"/>
              </a:rPr>
              <a:t>사용</a:t>
            </a:r>
          </a:p>
          <a:p>
            <a:pPr lvl="0" algn="l">
              <a:lnSpc>
                <a:spcPct val="174299"/>
              </a:lnSpc>
            </a:pPr>
            <a:r>
              <a:rPr lang="ko-KR" sz="2800" b="0" i="0" u="none" strike="noStrike" spc="-100" dirty="0">
                <a:solidFill>
                  <a:srgbClr val="000000"/>
                </a:solidFill>
                <a:ea typeface="THELuxGoR"/>
              </a:rPr>
              <a:t>기록</a:t>
            </a:r>
            <a:r>
              <a:rPr lang="en-US" sz="2800" b="0" i="0" u="none" strike="noStrike" spc="-100" dirty="0">
                <a:solidFill>
                  <a:srgbClr val="000000"/>
                </a:solidFill>
                <a:latin typeface="THELuxGoR"/>
              </a:rPr>
              <a:t> </a:t>
            </a:r>
            <a:r>
              <a:rPr lang="ko-KR" sz="2800" b="0" i="0" u="none" strike="noStrike" spc="-100" dirty="0">
                <a:solidFill>
                  <a:srgbClr val="000000"/>
                </a:solidFill>
                <a:ea typeface="THELuxGoR"/>
              </a:rPr>
              <a:t>항목</a:t>
            </a:r>
            <a:r>
              <a:rPr lang="en-US" sz="2800" b="0" i="0" u="none" strike="noStrike" spc="-100" dirty="0">
                <a:solidFill>
                  <a:srgbClr val="000000"/>
                </a:solidFill>
                <a:latin typeface="THELuxGoR"/>
              </a:rPr>
              <a:t>: RO </a:t>
            </a:r>
            <a:r>
              <a:rPr lang="ko-KR" sz="2800" b="0" i="0" u="none" strike="noStrike" spc="-100" dirty="0" err="1">
                <a:solidFill>
                  <a:srgbClr val="000000"/>
                </a:solidFill>
                <a:ea typeface="THELuxGoR"/>
              </a:rPr>
              <a:t>처리수</a:t>
            </a:r>
            <a:r>
              <a:rPr lang="en-US" sz="2800" b="0" i="0" u="none" strike="noStrike" spc="-100" dirty="0">
                <a:solidFill>
                  <a:srgbClr val="000000"/>
                </a:solidFill>
                <a:latin typeface="THELuxGoR"/>
              </a:rPr>
              <a:t>/</a:t>
            </a:r>
            <a:r>
              <a:rPr lang="ko-KR" sz="2800" b="0" i="0" u="none" strike="noStrike" spc="-100" dirty="0" err="1">
                <a:solidFill>
                  <a:srgbClr val="000000"/>
                </a:solidFill>
                <a:ea typeface="THELuxGoR"/>
              </a:rPr>
              <a:t>농축수</a:t>
            </a:r>
            <a:r>
              <a:rPr lang="en-US" sz="2800" b="0" i="0" u="none" strike="noStrike" spc="-100" dirty="0">
                <a:solidFill>
                  <a:srgbClr val="000000"/>
                </a:solidFill>
                <a:latin typeface="THELuxGoR"/>
              </a:rPr>
              <a:t> </a:t>
            </a:r>
            <a:r>
              <a:rPr lang="ko-KR" sz="2800" b="0" i="0" u="none" strike="noStrike" spc="-100" dirty="0">
                <a:solidFill>
                  <a:srgbClr val="000000"/>
                </a:solidFill>
                <a:ea typeface="THELuxGoR"/>
              </a:rPr>
              <a:t>전기전도도</a:t>
            </a:r>
            <a:r>
              <a:rPr lang="en-US" sz="2800" b="0" i="0" u="none" strike="noStrike" spc="-100" dirty="0">
                <a:solidFill>
                  <a:srgbClr val="000000"/>
                </a:solidFill>
                <a:latin typeface="THELuxGoR"/>
              </a:rPr>
              <a:t>, </a:t>
            </a:r>
            <a:r>
              <a:rPr lang="ko-KR" sz="2800" b="0" i="0" u="none" strike="noStrike" spc="-100" dirty="0">
                <a:solidFill>
                  <a:srgbClr val="000000"/>
                </a:solidFill>
                <a:ea typeface="THELuxGoR"/>
              </a:rPr>
              <a:t>유량</a:t>
            </a:r>
            <a:r>
              <a:rPr lang="en-US" sz="2800" b="0" i="0" u="none" strike="noStrike" spc="-100" dirty="0">
                <a:solidFill>
                  <a:srgbClr val="000000"/>
                </a:solidFill>
                <a:latin typeface="THELuxGoR"/>
              </a:rPr>
              <a:t>, </a:t>
            </a:r>
            <a:r>
              <a:rPr lang="ko-KR" sz="2800" b="0" i="0" u="none" strike="noStrike" spc="-100" dirty="0">
                <a:solidFill>
                  <a:srgbClr val="000000"/>
                </a:solidFill>
                <a:ea typeface="THELuxGoR"/>
              </a:rPr>
              <a:t>유입</a:t>
            </a:r>
            <a:r>
              <a:rPr lang="en-US" sz="2800" b="0" i="0" u="none" strike="noStrike" spc="-100" dirty="0">
                <a:solidFill>
                  <a:srgbClr val="000000"/>
                </a:solidFill>
                <a:latin typeface="THELuxGoR"/>
              </a:rPr>
              <a:t>/</a:t>
            </a:r>
            <a:r>
              <a:rPr lang="ko-KR" sz="2800" b="0" i="0" u="none" strike="noStrike" spc="-100" dirty="0" err="1">
                <a:solidFill>
                  <a:srgbClr val="000000"/>
                </a:solidFill>
                <a:ea typeface="THELuxGoR"/>
              </a:rPr>
              <a:t>농축수</a:t>
            </a:r>
            <a:r>
              <a:rPr lang="en-US" sz="2800" b="0" i="0" u="none" strike="noStrike" spc="-100" dirty="0">
                <a:solidFill>
                  <a:srgbClr val="000000"/>
                </a:solidFill>
                <a:latin typeface="THELuxGoR"/>
              </a:rPr>
              <a:t> </a:t>
            </a:r>
            <a:r>
              <a:rPr lang="ko-KR" sz="2800" b="0" i="0" u="none" strike="noStrike" spc="-100" dirty="0">
                <a:solidFill>
                  <a:srgbClr val="000000"/>
                </a:solidFill>
                <a:ea typeface="THELuxGoR"/>
              </a:rPr>
              <a:t>압력</a:t>
            </a:r>
            <a:r>
              <a:rPr lang="en-US" sz="2800" b="0" i="0" u="none" strike="noStrike" spc="-100" dirty="0">
                <a:solidFill>
                  <a:srgbClr val="000000"/>
                </a:solidFill>
                <a:latin typeface="THELuxGoR"/>
              </a:rPr>
              <a:t> </a:t>
            </a:r>
            <a:r>
              <a:rPr lang="ko-KR" sz="2800" b="0" i="0" u="none" strike="noStrike" spc="-100" dirty="0">
                <a:solidFill>
                  <a:srgbClr val="000000"/>
                </a:solidFill>
                <a:ea typeface="THELuxGoR"/>
              </a:rPr>
              <a:t>등</a:t>
            </a:r>
            <a:r>
              <a:rPr lang="en-US" sz="2800" b="0" i="0" u="none" strike="noStrike" spc="-100" dirty="0">
                <a:solidFill>
                  <a:srgbClr val="000000"/>
                </a:solidFill>
                <a:latin typeface="THELuxGoR"/>
              </a:rPr>
              <a:t> (1</a:t>
            </a:r>
            <a:r>
              <a:rPr lang="ko-KR" sz="2800" b="0" i="0" u="none" strike="noStrike" spc="-100" dirty="0">
                <a:solidFill>
                  <a:srgbClr val="000000"/>
                </a:solidFill>
                <a:ea typeface="THELuxGoR"/>
              </a:rPr>
              <a:t>분</a:t>
            </a:r>
            <a:r>
              <a:rPr lang="en-US" sz="2800" b="0" i="0" u="none" strike="noStrike" spc="-100" dirty="0">
                <a:solidFill>
                  <a:srgbClr val="000000"/>
                </a:solidFill>
                <a:latin typeface="THELuxGoR"/>
              </a:rPr>
              <a:t> </a:t>
            </a:r>
            <a:r>
              <a:rPr lang="ko-KR" sz="2800" b="0" i="0" u="none" strike="noStrike" spc="-100" dirty="0">
                <a:solidFill>
                  <a:srgbClr val="000000"/>
                </a:solidFill>
                <a:ea typeface="THELuxGoR"/>
              </a:rPr>
              <a:t>단위</a:t>
            </a:r>
            <a:r>
              <a:rPr lang="en-US" sz="2800" b="0" i="0" u="none" strike="noStrike" spc="-100" dirty="0">
                <a:solidFill>
                  <a:srgbClr val="000000"/>
                </a:solidFill>
                <a:latin typeface="THELuxGoR"/>
              </a:rPr>
              <a:t>)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65200" y="6114845"/>
            <a:ext cx="3149600" cy="609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8770"/>
              </a:lnSpc>
            </a:pPr>
            <a:r>
              <a:rPr lang="en-US" sz="3400" b="0" i="0" u="none" strike="noStrike" dirty="0">
                <a:solidFill>
                  <a:srgbClr val="3ACCAD"/>
                </a:solidFill>
                <a:ea typeface="THELuxGoB"/>
              </a:rPr>
              <a:t>●</a:t>
            </a:r>
            <a:r>
              <a:rPr lang="en-US" sz="3400" b="0" i="0" u="none" strike="noStrike" spc="-100" dirty="0">
                <a:solidFill>
                  <a:srgbClr val="000000"/>
                </a:solidFill>
                <a:latin typeface="THELuxGoB"/>
              </a:rPr>
              <a:t> </a:t>
            </a:r>
            <a:r>
              <a:rPr lang="ko-KR" sz="3400" b="0" i="0" u="none" strike="noStrike" spc="-100" dirty="0">
                <a:solidFill>
                  <a:srgbClr val="000000"/>
                </a:solidFill>
                <a:ea typeface="THELuxGoB"/>
              </a:rPr>
              <a:t>분석</a:t>
            </a:r>
            <a:r>
              <a:rPr lang="en-US" sz="3400" b="0" i="0" u="none" strike="noStrike" spc="-100" dirty="0">
                <a:solidFill>
                  <a:srgbClr val="000000"/>
                </a:solidFill>
                <a:latin typeface="THELuxGoB"/>
              </a:rPr>
              <a:t> </a:t>
            </a:r>
            <a:r>
              <a:rPr lang="ko-KR" sz="3400" b="0" i="0" u="none" strike="noStrike" spc="-100" dirty="0">
                <a:solidFill>
                  <a:srgbClr val="000000"/>
                </a:solidFill>
                <a:ea typeface="THELuxGoB"/>
              </a:rPr>
              <a:t>내용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65200" y="6724445"/>
            <a:ext cx="11747500" cy="1993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74299"/>
              </a:lnSpc>
            </a:pPr>
            <a:r>
              <a:rPr lang="en-US" sz="2800" b="0" i="0" u="none" strike="noStrike" spc="-100" dirty="0">
                <a:solidFill>
                  <a:srgbClr val="000000"/>
                </a:solidFill>
                <a:latin typeface="THELuxGoR"/>
              </a:rPr>
              <a:t>SHAP </a:t>
            </a:r>
            <a:r>
              <a:rPr lang="ko-KR" sz="2800" b="0" i="0" u="none" strike="noStrike" spc="-100" dirty="0">
                <a:solidFill>
                  <a:srgbClr val="000000"/>
                </a:solidFill>
                <a:ea typeface="THELuxGoR"/>
              </a:rPr>
              <a:t>분석</a:t>
            </a:r>
            <a:r>
              <a:rPr lang="en-US" sz="2800" b="0" i="0" u="none" strike="noStrike" spc="-100" dirty="0">
                <a:solidFill>
                  <a:srgbClr val="000000"/>
                </a:solidFill>
                <a:latin typeface="THELuxGoR"/>
              </a:rPr>
              <a:t> </a:t>
            </a:r>
            <a:r>
              <a:rPr lang="ko-KR" sz="2800" b="0" i="0" u="none" strike="noStrike" spc="-100" dirty="0">
                <a:solidFill>
                  <a:srgbClr val="000000"/>
                </a:solidFill>
                <a:ea typeface="THELuxGoR"/>
              </a:rPr>
              <a:t>결과</a:t>
            </a:r>
            <a:r>
              <a:rPr lang="en-US" sz="2800" b="0" i="0" u="none" strike="noStrike" spc="-100" dirty="0">
                <a:solidFill>
                  <a:srgbClr val="000000"/>
                </a:solidFill>
                <a:latin typeface="THELuxGoR"/>
              </a:rPr>
              <a:t>, RO </a:t>
            </a:r>
            <a:r>
              <a:rPr lang="ko-KR" sz="2800" b="0" i="0" u="none" strike="noStrike" spc="-100" dirty="0" err="1">
                <a:solidFill>
                  <a:srgbClr val="000000"/>
                </a:solidFill>
                <a:ea typeface="THELuxGoR"/>
              </a:rPr>
              <a:t>농축수</a:t>
            </a:r>
            <a:r>
              <a:rPr lang="en-US" sz="2800" b="0" i="0" u="none" strike="noStrike" spc="-100" dirty="0">
                <a:solidFill>
                  <a:srgbClr val="000000"/>
                </a:solidFill>
                <a:latin typeface="THELuxGoR"/>
              </a:rPr>
              <a:t> </a:t>
            </a:r>
            <a:r>
              <a:rPr lang="ko-KR" sz="2800" b="0" i="0" u="none" strike="noStrike" spc="-100" dirty="0">
                <a:solidFill>
                  <a:srgbClr val="000000"/>
                </a:solidFill>
                <a:ea typeface="THELuxGoR"/>
              </a:rPr>
              <a:t>압력</a:t>
            </a:r>
            <a:r>
              <a:rPr lang="ko-KR" altLang="en-US" sz="2800" b="0" i="0" u="none" strike="noStrike" spc="-100" dirty="0">
                <a:solidFill>
                  <a:srgbClr val="000000"/>
                </a:solidFill>
                <a:ea typeface="THELuxGoR"/>
              </a:rPr>
              <a:t>만</a:t>
            </a:r>
            <a:r>
              <a:rPr lang="ko-KR" sz="2800" b="0" i="0" u="none" strike="noStrike" spc="-100" dirty="0">
                <a:solidFill>
                  <a:srgbClr val="000000"/>
                </a:solidFill>
                <a:ea typeface="THELuxGoR"/>
              </a:rPr>
              <a:t>이</a:t>
            </a:r>
            <a:r>
              <a:rPr lang="en-US" sz="2800" b="0" i="0" u="none" strike="noStrike" spc="-100" dirty="0">
                <a:solidFill>
                  <a:srgbClr val="000000"/>
                </a:solidFill>
                <a:latin typeface="THELuxGoR"/>
              </a:rPr>
              <a:t> RO </a:t>
            </a:r>
            <a:r>
              <a:rPr lang="ko-KR" sz="2800" b="0" i="0" u="none" strike="noStrike" spc="-100" dirty="0">
                <a:solidFill>
                  <a:srgbClr val="000000"/>
                </a:solidFill>
                <a:ea typeface="THELuxGoR"/>
              </a:rPr>
              <a:t>유입</a:t>
            </a:r>
            <a:r>
              <a:rPr lang="en-US" sz="2800" b="0" i="0" u="none" strike="noStrike" spc="-100" dirty="0">
                <a:solidFill>
                  <a:srgbClr val="000000"/>
                </a:solidFill>
                <a:latin typeface="THELuxGoR"/>
              </a:rPr>
              <a:t> </a:t>
            </a:r>
            <a:r>
              <a:rPr lang="ko-KR" sz="2800" b="0" i="0" u="none" strike="noStrike" spc="-100" dirty="0">
                <a:solidFill>
                  <a:srgbClr val="000000"/>
                </a:solidFill>
                <a:ea typeface="THELuxGoR"/>
              </a:rPr>
              <a:t>압력에</a:t>
            </a:r>
            <a:r>
              <a:rPr lang="en-US" sz="2800" b="0" i="0" u="none" strike="noStrike" spc="-100" dirty="0">
                <a:solidFill>
                  <a:srgbClr val="000000"/>
                </a:solidFill>
                <a:latin typeface="THELuxGoR"/>
              </a:rPr>
              <a:t> </a:t>
            </a:r>
            <a:r>
              <a:rPr lang="ko-KR" sz="2800" b="0" i="0" u="none" strike="noStrike" spc="-100" dirty="0">
                <a:solidFill>
                  <a:srgbClr val="000000"/>
                </a:solidFill>
                <a:ea typeface="THELuxGoR"/>
              </a:rPr>
              <a:t>유의미한</a:t>
            </a:r>
            <a:r>
              <a:rPr lang="en-US" sz="2800" b="0" i="0" u="none" strike="noStrike" spc="-100" dirty="0">
                <a:solidFill>
                  <a:srgbClr val="000000"/>
                </a:solidFill>
                <a:latin typeface="THELuxGoR"/>
              </a:rPr>
              <a:t> </a:t>
            </a:r>
            <a:r>
              <a:rPr lang="ko-KR" sz="2800" b="0" i="0" u="none" strike="noStrike" spc="-100" dirty="0">
                <a:solidFill>
                  <a:srgbClr val="000000"/>
                </a:solidFill>
                <a:ea typeface="THELuxGoR"/>
              </a:rPr>
              <a:t>영향을</a:t>
            </a:r>
            <a:r>
              <a:rPr lang="en-US" sz="2800" b="0" i="0" u="none" strike="noStrike" spc="-100" dirty="0">
                <a:solidFill>
                  <a:srgbClr val="000000"/>
                </a:solidFill>
                <a:latin typeface="THELuxGoR"/>
              </a:rPr>
              <a:t> </a:t>
            </a:r>
            <a:r>
              <a:rPr lang="ko-KR" sz="2800" b="0" i="0" u="none" strike="noStrike" spc="-100" dirty="0">
                <a:solidFill>
                  <a:srgbClr val="000000"/>
                </a:solidFill>
                <a:ea typeface="THELuxGoR"/>
              </a:rPr>
              <a:t>미침</a:t>
            </a:r>
            <a:endParaRPr lang="en-US" sz="2800" b="0" i="0" u="none" strike="noStrike" spc="-100" dirty="0">
              <a:solidFill>
                <a:srgbClr val="000000"/>
              </a:solidFill>
              <a:latin typeface="THELuxGoR"/>
            </a:endParaRPr>
          </a:p>
          <a:p>
            <a:pPr lvl="0" algn="l">
              <a:lnSpc>
                <a:spcPct val="174299"/>
              </a:lnSpc>
            </a:pPr>
            <a:r>
              <a:rPr lang="en-US" sz="2800" b="0" i="0" u="none" strike="noStrike" spc="-100" dirty="0">
                <a:solidFill>
                  <a:srgbClr val="000000"/>
                </a:solidFill>
                <a:latin typeface="THELuxGoR"/>
              </a:rPr>
              <a:t>RO </a:t>
            </a:r>
            <a:r>
              <a:rPr lang="ko-KR" sz="2800" b="0" i="0" u="none" strike="noStrike" spc="-100" dirty="0" err="1">
                <a:solidFill>
                  <a:srgbClr val="000000"/>
                </a:solidFill>
                <a:ea typeface="THELuxGoR"/>
              </a:rPr>
              <a:t>농축수</a:t>
            </a:r>
            <a:r>
              <a:rPr lang="en-US" sz="2800" b="0" i="0" u="none" strike="noStrike" spc="-100" dirty="0">
                <a:solidFill>
                  <a:srgbClr val="000000"/>
                </a:solidFill>
                <a:latin typeface="THELuxGoR"/>
              </a:rPr>
              <a:t> </a:t>
            </a:r>
            <a:r>
              <a:rPr lang="ko-KR" sz="2800" b="0" i="0" u="none" strike="noStrike" spc="-100" dirty="0">
                <a:solidFill>
                  <a:srgbClr val="000000"/>
                </a:solidFill>
                <a:ea typeface="THELuxGoR"/>
              </a:rPr>
              <a:t>압력과</a:t>
            </a:r>
            <a:r>
              <a:rPr lang="en-US" sz="2800" b="0" i="0" u="none" strike="noStrike" spc="-100" dirty="0">
                <a:solidFill>
                  <a:srgbClr val="000000"/>
                </a:solidFill>
                <a:latin typeface="THELuxGoR"/>
              </a:rPr>
              <a:t> RO </a:t>
            </a:r>
            <a:r>
              <a:rPr lang="ko-KR" sz="2800" b="0" i="0" u="none" strike="noStrike" spc="-100" dirty="0">
                <a:solidFill>
                  <a:srgbClr val="000000"/>
                </a:solidFill>
                <a:ea typeface="THELuxGoR"/>
              </a:rPr>
              <a:t>유입</a:t>
            </a:r>
            <a:r>
              <a:rPr lang="en-US" sz="2800" b="0" i="0" u="none" strike="noStrike" spc="-100" dirty="0">
                <a:solidFill>
                  <a:srgbClr val="000000"/>
                </a:solidFill>
                <a:latin typeface="THELuxGoR"/>
              </a:rPr>
              <a:t> </a:t>
            </a:r>
            <a:r>
              <a:rPr lang="ko-KR" sz="2800" b="0" i="0" u="none" strike="noStrike" spc="-100" dirty="0">
                <a:solidFill>
                  <a:srgbClr val="000000"/>
                </a:solidFill>
                <a:ea typeface="THELuxGoR"/>
              </a:rPr>
              <a:t>압력은</a:t>
            </a:r>
            <a:r>
              <a:rPr lang="en-US" sz="2800" b="0" i="0" u="none" strike="noStrike" spc="-100" dirty="0">
                <a:solidFill>
                  <a:srgbClr val="000000"/>
                </a:solidFill>
                <a:latin typeface="THELuxGoR"/>
              </a:rPr>
              <a:t> </a:t>
            </a:r>
            <a:r>
              <a:rPr lang="ko-KR" sz="2800" b="0" i="0" u="none" strike="noStrike" spc="-100" dirty="0">
                <a:solidFill>
                  <a:srgbClr val="000000"/>
                </a:solidFill>
                <a:ea typeface="THELuxGoR"/>
              </a:rPr>
              <a:t>선형적이고</a:t>
            </a:r>
            <a:r>
              <a:rPr lang="en-US" sz="2800" b="0" i="0" u="none" strike="noStrike" spc="-100" dirty="0">
                <a:solidFill>
                  <a:srgbClr val="000000"/>
                </a:solidFill>
                <a:latin typeface="THELuxGoR"/>
              </a:rPr>
              <a:t> </a:t>
            </a:r>
            <a:r>
              <a:rPr lang="ko-KR" sz="2800" b="0" i="0" u="none" strike="noStrike" spc="-100" dirty="0">
                <a:solidFill>
                  <a:srgbClr val="000000"/>
                </a:solidFill>
                <a:ea typeface="THELuxGoR"/>
              </a:rPr>
              <a:t>유사한</a:t>
            </a:r>
            <a:r>
              <a:rPr lang="en-US" sz="2800" b="0" i="0" u="none" strike="noStrike" spc="-100" dirty="0">
                <a:solidFill>
                  <a:srgbClr val="000000"/>
                </a:solidFill>
                <a:latin typeface="THELuxGoR"/>
              </a:rPr>
              <a:t> </a:t>
            </a:r>
            <a:r>
              <a:rPr lang="ko-KR" sz="2800" b="0" i="0" u="none" strike="noStrike" spc="-100" dirty="0">
                <a:solidFill>
                  <a:srgbClr val="000000"/>
                </a:solidFill>
                <a:ea typeface="THELuxGoR"/>
              </a:rPr>
              <a:t>관계</a:t>
            </a:r>
            <a:endParaRPr lang="en-US" altLang="ko-KR" sz="2800" b="0" i="0" u="none" strike="noStrike" spc="-100" dirty="0">
              <a:solidFill>
                <a:srgbClr val="000000"/>
              </a:solidFill>
              <a:ea typeface="THELuxGoR"/>
            </a:endParaRPr>
          </a:p>
          <a:p>
            <a:pPr lvl="0" algn="l">
              <a:lnSpc>
                <a:spcPct val="174299"/>
              </a:lnSpc>
            </a:pPr>
            <a:r>
              <a:rPr lang="en-US" sz="2800" b="0" i="0" u="none" strike="noStrike" spc="-100" dirty="0">
                <a:solidFill>
                  <a:srgbClr val="000000"/>
                </a:solidFill>
                <a:latin typeface="THELuxGoR"/>
              </a:rPr>
              <a:t>RO </a:t>
            </a:r>
            <a:r>
              <a:rPr lang="ko-KR" sz="2800" b="0" i="0" u="none" strike="noStrike" spc="-100" dirty="0" err="1">
                <a:solidFill>
                  <a:srgbClr val="000000"/>
                </a:solidFill>
                <a:ea typeface="THELuxGoR"/>
              </a:rPr>
              <a:t>농축수</a:t>
            </a:r>
            <a:r>
              <a:rPr lang="en-US" sz="2800" b="0" i="0" u="none" strike="noStrike" spc="-100" dirty="0">
                <a:solidFill>
                  <a:srgbClr val="000000"/>
                </a:solidFill>
                <a:latin typeface="THELuxGoR"/>
              </a:rPr>
              <a:t> </a:t>
            </a:r>
            <a:r>
              <a:rPr lang="ko-KR" sz="2800" b="0" i="0" u="none" strike="noStrike" spc="-100" dirty="0">
                <a:solidFill>
                  <a:srgbClr val="000000"/>
                </a:solidFill>
                <a:ea typeface="THELuxGoR"/>
              </a:rPr>
              <a:t>압력을</a:t>
            </a:r>
            <a:r>
              <a:rPr lang="en-US" sz="2800" b="0" i="0" u="none" strike="noStrike" spc="-100" dirty="0">
                <a:solidFill>
                  <a:srgbClr val="000000"/>
                </a:solidFill>
                <a:latin typeface="THELuxGoR"/>
              </a:rPr>
              <a:t> RO </a:t>
            </a:r>
            <a:r>
              <a:rPr lang="ko-KR" sz="2800" b="0" i="0" u="none" strike="noStrike" spc="-100" dirty="0">
                <a:solidFill>
                  <a:srgbClr val="000000"/>
                </a:solidFill>
                <a:ea typeface="THELuxGoR"/>
              </a:rPr>
              <a:t>유입</a:t>
            </a:r>
            <a:r>
              <a:rPr lang="en-US" sz="2800" b="0" i="0" u="none" strike="noStrike" spc="-100" dirty="0">
                <a:solidFill>
                  <a:srgbClr val="000000"/>
                </a:solidFill>
                <a:latin typeface="THELuxGoR"/>
              </a:rPr>
              <a:t> </a:t>
            </a:r>
            <a:r>
              <a:rPr lang="ko-KR" sz="2800" b="0" i="0" u="none" strike="noStrike" spc="-100" dirty="0">
                <a:solidFill>
                  <a:srgbClr val="000000"/>
                </a:solidFill>
                <a:ea typeface="THELuxGoR"/>
              </a:rPr>
              <a:t>압력으로</a:t>
            </a:r>
            <a:r>
              <a:rPr lang="en-US" sz="2800" b="0" i="0" u="none" strike="noStrike" spc="-100" dirty="0">
                <a:solidFill>
                  <a:srgbClr val="000000"/>
                </a:solidFill>
                <a:latin typeface="THELuxGoR"/>
              </a:rPr>
              <a:t> </a:t>
            </a:r>
            <a:r>
              <a:rPr lang="ko-KR" sz="2800" b="0" i="0" u="none" strike="noStrike" spc="-100" dirty="0">
                <a:solidFill>
                  <a:srgbClr val="000000"/>
                </a:solidFill>
                <a:ea typeface="THELuxGoR"/>
              </a:rPr>
              <a:t>치환하여</a:t>
            </a:r>
            <a:r>
              <a:rPr lang="en-US" sz="2800" b="0" i="0" u="none" strike="noStrike" spc="-100" dirty="0">
                <a:solidFill>
                  <a:srgbClr val="000000"/>
                </a:solidFill>
                <a:latin typeface="THELuxGoR"/>
              </a:rPr>
              <a:t> RO </a:t>
            </a:r>
            <a:r>
              <a:rPr lang="ko-KR" altLang="en-US" sz="2800" b="0" i="0" u="none" strike="noStrike" spc="-100" dirty="0" err="1">
                <a:solidFill>
                  <a:srgbClr val="000000"/>
                </a:solidFill>
                <a:latin typeface="THELuxGoR"/>
              </a:rPr>
              <a:t>농축수</a:t>
            </a:r>
            <a:r>
              <a:rPr lang="ko-KR" altLang="en-US" sz="2800" b="0" i="0" u="none" strike="noStrike" spc="-100" dirty="0">
                <a:solidFill>
                  <a:srgbClr val="000000"/>
                </a:solidFill>
                <a:latin typeface="THELuxGoR"/>
              </a:rPr>
              <a:t> 압력 </a:t>
            </a:r>
            <a:r>
              <a:rPr lang="ko-KR" sz="2800" b="0" i="0" u="none" strike="noStrike" spc="-100" dirty="0">
                <a:solidFill>
                  <a:srgbClr val="000000"/>
                </a:solidFill>
                <a:ea typeface="THELuxGoR"/>
              </a:rPr>
              <a:t>예측</a:t>
            </a:r>
            <a:r>
              <a:rPr lang="en-US" sz="2800" b="0" i="0" u="none" strike="noStrike" spc="-100" dirty="0">
                <a:solidFill>
                  <a:srgbClr val="000000"/>
                </a:solidFill>
                <a:latin typeface="THELuxGoR"/>
              </a:rPr>
              <a:t> </a:t>
            </a:r>
            <a:r>
              <a:rPr lang="ko-KR" sz="2800" b="0" i="0" u="none" strike="noStrike" spc="-100" dirty="0">
                <a:solidFill>
                  <a:srgbClr val="000000"/>
                </a:solidFill>
                <a:ea typeface="THELuxGoR"/>
              </a:rPr>
              <a:t>모델</a:t>
            </a:r>
            <a:r>
              <a:rPr lang="en-US" sz="2800" b="0" i="0" u="none" strike="noStrike" spc="-100" dirty="0">
                <a:solidFill>
                  <a:srgbClr val="000000"/>
                </a:solidFill>
                <a:latin typeface="THELuxGoR"/>
              </a:rPr>
              <a:t> </a:t>
            </a:r>
            <a:r>
              <a:rPr lang="ko-KR" sz="2800" b="0" i="0" u="none" strike="noStrike" spc="-100" dirty="0">
                <a:solidFill>
                  <a:srgbClr val="000000"/>
                </a:solidFill>
                <a:ea typeface="THELuxGoR"/>
              </a:rPr>
              <a:t>개발</a:t>
            </a:r>
            <a:endParaRPr lang="en-US" sz="2800" b="0" i="0" u="none" strike="noStrike" spc="-100" dirty="0">
              <a:solidFill>
                <a:srgbClr val="000000"/>
              </a:solidFill>
              <a:latin typeface="THELuxGoR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F07BC536-136F-49C1-8770-436375DE04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15600" y="1080756"/>
            <a:ext cx="6389263" cy="267678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A33AEA31-2A1E-F7A6-B923-E80FAB2F7E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15601" y="3825309"/>
            <a:ext cx="6389262" cy="283136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4775200" y="5194300"/>
            <a:ext cx="104394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1511300"/>
            <a:ext cx="139700" cy="1041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22800" y="9448800"/>
            <a:ext cx="1447800" cy="3556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7272000" y="9423400"/>
            <a:ext cx="5207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2100" b="0" i="0" u="none" strike="noStrike" spc="-100">
                <a:solidFill>
                  <a:srgbClr val="FFFFFF"/>
                </a:solidFill>
                <a:latin typeface="THELuxGoB"/>
              </a:rPr>
              <a:t>04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27100" y="1574800"/>
            <a:ext cx="5448300" cy="825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4600" b="1" i="0" u="none" strike="noStrike" spc="-100">
                <a:solidFill>
                  <a:srgbClr val="000000"/>
                </a:solidFill>
                <a:ea typeface="Geologica Roman SemiBold"/>
              </a:rPr>
              <a:t>데이터</a:t>
            </a:r>
            <a:r>
              <a:rPr lang="en-US" sz="4600" b="1" i="0" u="none" strike="noStrike" spc="-100">
                <a:solidFill>
                  <a:srgbClr val="000000"/>
                </a:solidFill>
                <a:latin typeface="Geologica Roman SemiBold"/>
              </a:rPr>
              <a:t> </a:t>
            </a:r>
            <a:r>
              <a:rPr lang="ko-KR" sz="4600" b="1" i="0" u="none" strike="noStrike" spc="-100">
                <a:solidFill>
                  <a:srgbClr val="000000"/>
                </a:solidFill>
                <a:ea typeface="Geologica Roman SemiBold"/>
              </a:rPr>
              <a:t>수집</a:t>
            </a:r>
            <a:r>
              <a:rPr lang="en-US" sz="4600" b="1" i="0" u="none" strike="noStrike" spc="-100">
                <a:solidFill>
                  <a:srgbClr val="000000"/>
                </a:solidFill>
                <a:latin typeface="Geologica Roman SemiBold"/>
              </a:rPr>
              <a:t> </a:t>
            </a:r>
            <a:r>
              <a:rPr lang="ko-KR" sz="4600" b="1" i="0" u="none" strike="noStrike" spc="-100">
                <a:solidFill>
                  <a:srgbClr val="000000"/>
                </a:solidFill>
                <a:ea typeface="Geologica Roman SemiBold"/>
              </a:rPr>
              <a:t>및</a:t>
            </a:r>
            <a:r>
              <a:rPr lang="en-US" sz="4600" b="1" i="0" u="none" strike="noStrike" spc="-100">
                <a:solidFill>
                  <a:srgbClr val="000000"/>
                </a:solidFill>
                <a:latin typeface="Geologica Roman SemiBold"/>
              </a:rPr>
              <a:t> </a:t>
            </a:r>
            <a:r>
              <a:rPr lang="ko-KR" sz="4600" b="1" i="0" u="none" strike="noStrike" spc="-100">
                <a:solidFill>
                  <a:srgbClr val="000000"/>
                </a:solidFill>
                <a:ea typeface="Geologica Roman SemiBold"/>
              </a:rPr>
              <a:t>전처리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65200" y="2844800"/>
            <a:ext cx="3149600" cy="609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8770"/>
              </a:lnSpc>
            </a:pPr>
            <a:r>
              <a:rPr lang="en-US" sz="3400" b="0" i="0" u="none" strike="noStrike">
                <a:solidFill>
                  <a:srgbClr val="3ACCAD"/>
                </a:solidFill>
                <a:ea typeface="THELuxGoB"/>
              </a:rPr>
              <a:t>●</a:t>
            </a:r>
            <a:r>
              <a:rPr lang="en-US" sz="3400" b="0" i="0" u="none" strike="noStrike" spc="-100">
                <a:solidFill>
                  <a:srgbClr val="000000"/>
                </a:solidFill>
                <a:latin typeface="THELuxGoB"/>
              </a:rPr>
              <a:t> </a:t>
            </a:r>
            <a:r>
              <a:rPr lang="ko-KR" sz="3400" b="0" i="0" u="none" strike="noStrike" spc="-100">
                <a:solidFill>
                  <a:srgbClr val="000000"/>
                </a:solidFill>
                <a:ea typeface="THELuxGoB"/>
              </a:rPr>
              <a:t>데이터</a:t>
            </a:r>
            <a:r>
              <a:rPr lang="en-US" sz="3400" b="0" i="0" u="none" strike="noStrike" spc="-100">
                <a:solidFill>
                  <a:srgbClr val="000000"/>
                </a:solidFill>
                <a:latin typeface="THELuxGoB"/>
              </a:rPr>
              <a:t> </a:t>
            </a:r>
            <a:r>
              <a:rPr lang="ko-KR" sz="3400" b="0" i="0" u="none" strike="noStrike" spc="-100">
                <a:solidFill>
                  <a:srgbClr val="000000"/>
                </a:solidFill>
                <a:ea typeface="THELuxGoB"/>
              </a:rPr>
              <a:t>전처리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65200" y="3454400"/>
            <a:ext cx="11201400" cy="422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2800" b="0" i="0" u="none" strike="noStrike" spc="-100" dirty="0">
                <a:solidFill>
                  <a:srgbClr val="000000"/>
                </a:solidFill>
                <a:latin typeface="THELuxGoR"/>
              </a:rPr>
              <a:t>1) </a:t>
            </a:r>
            <a:r>
              <a:rPr lang="ko-KR" sz="2800" b="0" i="0" u="none" strike="noStrike" spc="-100" dirty="0">
                <a:solidFill>
                  <a:srgbClr val="000000"/>
                </a:solidFill>
                <a:ea typeface="THELuxGoR"/>
              </a:rPr>
              <a:t>이동평균</a:t>
            </a:r>
            <a:r>
              <a:rPr lang="en-US" sz="2800" b="0" i="0" u="none" strike="noStrike" spc="-100" dirty="0">
                <a:solidFill>
                  <a:srgbClr val="000000"/>
                </a:solidFill>
                <a:latin typeface="THELuxGoR"/>
              </a:rPr>
              <a:t> </a:t>
            </a:r>
            <a:r>
              <a:rPr lang="ko-KR" sz="2800" b="0" i="0" u="none" strike="noStrike" spc="-100" dirty="0">
                <a:solidFill>
                  <a:srgbClr val="000000"/>
                </a:solidFill>
                <a:ea typeface="THELuxGoR"/>
              </a:rPr>
              <a:t>기반</a:t>
            </a:r>
            <a:r>
              <a:rPr lang="en-US" sz="2800" b="0" i="0" u="none" strike="noStrike" spc="-100" dirty="0">
                <a:solidFill>
                  <a:srgbClr val="000000"/>
                </a:solidFill>
                <a:latin typeface="THELuxGoR"/>
              </a:rPr>
              <a:t> </a:t>
            </a:r>
            <a:r>
              <a:rPr lang="ko-KR" sz="2800" b="0" i="0" u="none" strike="noStrike" spc="-100" dirty="0">
                <a:solidFill>
                  <a:srgbClr val="000000"/>
                </a:solidFill>
                <a:ea typeface="THELuxGoR"/>
              </a:rPr>
              <a:t>낮은</a:t>
            </a:r>
            <a:r>
              <a:rPr lang="en-US" sz="2800" b="0" i="0" u="none" strike="noStrike" spc="-100" dirty="0">
                <a:solidFill>
                  <a:srgbClr val="000000"/>
                </a:solidFill>
                <a:latin typeface="THELuxGoR"/>
              </a:rPr>
              <a:t> </a:t>
            </a:r>
            <a:r>
              <a:rPr lang="ko-KR" sz="2800" b="0" i="0" u="none" strike="noStrike" spc="-100" dirty="0">
                <a:solidFill>
                  <a:srgbClr val="000000"/>
                </a:solidFill>
                <a:ea typeface="THELuxGoR"/>
              </a:rPr>
              <a:t>값</a:t>
            </a:r>
            <a:r>
              <a:rPr lang="en-US" sz="2800" b="0" i="0" u="none" strike="noStrike" spc="-100" dirty="0">
                <a:solidFill>
                  <a:srgbClr val="000000"/>
                </a:solidFill>
                <a:latin typeface="THELuxGoR"/>
              </a:rPr>
              <a:t> </a:t>
            </a:r>
            <a:r>
              <a:rPr lang="ko-KR" sz="2800" b="0" i="0" u="none" strike="noStrike" spc="-100" dirty="0">
                <a:solidFill>
                  <a:srgbClr val="000000"/>
                </a:solidFill>
                <a:ea typeface="THELuxGoR"/>
              </a:rPr>
              <a:t>대체</a:t>
            </a:r>
          </a:p>
          <a:p>
            <a:pPr lvl="0" algn="l">
              <a:lnSpc>
                <a:spcPct val="124499"/>
              </a:lnSpc>
            </a:pPr>
            <a:r>
              <a:rPr lang="ko-KR" sz="2800" b="0" i="0" u="none" strike="noStrike" dirty="0">
                <a:solidFill>
                  <a:srgbClr val="000000"/>
                </a:solidFill>
                <a:ea typeface="THELuxGoR"/>
              </a:rPr>
              <a:t>결과</a:t>
            </a:r>
            <a:r>
              <a:rPr lang="en-US" sz="2800" b="0" i="0" u="none" strike="noStrike" dirty="0">
                <a:solidFill>
                  <a:srgbClr val="000000"/>
                </a:solidFill>
                <a:latin typeface="THELuxGoR"/>
              </a:rPr>
              <a:t> : </a:t>
            </a:r>
            <a:r>
              <a:rPr lang="ko-KR" sz="2800" b="0" i="0" u="none" strike="noStrike" dirty="0">
                <a:solidFill>
                  <a:srgbClr val="000000"/>
                </a:solidFill>
                <a:ea typeface="THELuxGoR"/>
              </a:rPr>
              <a:t>데이터</a:t>
            </a:r>
            <a:r>
              <a:rPr lang="en-US" sz="2800" b="0" i="0" u="none" strike="noStrike" dirty="0">
                <a:solidFill>
                  <a:srgbClr val="000000"/>
                </a:solidFill>
                <a:latin typeface="THELuxGoR"/>
              </a:rPr>
              <a:t> </a:t>
            </a:r>
            <a:r>
              <a:rPr lang="ko-KR" sz="2800" b="0" i="0" u="none" strike="noStrike" dirty="0">
                <a:solidFill>
                  <a:srgbClr val="000000"/>
                </a:solidFill>
                <a:ea typeface="THELuxGoR"/>
              </a:rPr>
              <a:t>변동성</a:t>
            </a:r>
            <a:r>
              <a:rPr lang="en-US" sz="2800" b="0" i="0" u="none" strike="noStrike" dirty="0">
                <a:solidFill>
                  <a:srgbClr val="000000"/>
                </a:solidFill>
                <a:latin typeface="THELuxGoR"/>
              </a:rPr>
              <a:t> </a:t>
            </a:r>
            <a:r>
              <a:rPr lang="ko-KR" sz="2800" b="0" i="0" u="none" strike="noStrike" dirty="0">
                <a:solidFill>
                  <a:srgbClr val="000000"/>
                </a:solidFill>
                <a:ea typeface="THELuxGoR"/>
              </a:rPr>
              <a:t>완화</a:t>
            </a:r>
            <a:r>
              <a:rPr lang="en-US" sz="2800" b="0" i="0" u="none" strike="noStrike" dirty="0">
                <a:solidFill>
                  <a:srgbClr val="000000"/>
                </a:solidFill>
                <a:latin typeface="THELuxGoR"/>
              </a:rPr>
              <a:t> </a:t>
            </a:r>
            <a:r>
              <a:rPr lang="ko-KR" sz="2800" b="0" i="0" u="none" strike="noStrike" dirty="0">
                <a:solidFill>
                  <a:srgbClr val="000000"/>
                </a:solidFill>
                <a:ea typeface="THELuxGoR"/>
              </a:rPr>
              <a:t>및</a:t>
            </a:r>
            <a:r>
              <a:rPr lang="en-US" sz="2800" b="0" i="0" u="none" strike="noStrike" dirty="0">
                <a:solidFill>
                  <a:srgbClr val="000000"/>
                </a:solidFill>
                <a:latin typeface="THELuxGoR"/>
              </a:rPr>
              <a:t> </a:t>
            </a:r>
            <a:r>
              <a:rPr lang="ko-KR" sz="2800" b="0" i="0" u="none" strike="noStrike" dirty="0">
                <a:solidFill>
                  <a:srgbClr val="000000"/>
                </a:solidFill>
                <a:ea typeface="THELuxGoR"/>
              </a:rPr>
              <a:t>안정성</a:t>
            </a:r>
            <a:r>
              <a:rPr lang="en-US" sz="2800" b="0" i="0" u="none" strike="noStrike" dirty="0">
                <a:solidFill>
                  <a:srgbClr val="000000"/>
                </a:solidFill>
                <a:latin typeface="THELuxGoR"/>
              </a:rPr>
              <a:t> </a:t>
            </a:r>
            <a:r>
              <a:rPr lang="ko-KR" sz="2800" b="0" i="0" u="none" strike="noStrike" dirty="0">
                <a:solidFill>
                  <a:srgbClr val="000000"/>
                </a:solidFill>
                <a:ea typeface="THELuxGoR"/>
              </a:rPr>
              <a:t>확보</a:t>
            </a:r>
            <a:endParaRPr lang="en-US" sz="2800" b="0" i="0" u="none" strike="noStrike" dirty="0">
              <a:solidFill>
                <a:srgbClr val="000000"/>
              </a:solidFill>
              <a:latin typeface="THELuxGoR"/>
            </a:endParaRPr>
          </a:p>
          <a:p>
            <a:pPr lvl="0" algn="l">
              <a:lnSpc>
                <a:spcPct val="124499"/>
              </a:lnSpc>
            </a:pPr>
            <a:endParaRPr lang="en-US" sz="2800" b="0" i="0" u="none" strike="noStrike" dirty="0">
              <a:solidFill>
                <a:srgbClr val="000000"/>
              </a:solidFill>
              <a:latin typeface="THELuxGoR"/>
            </a:endParaRPr>
          </a:p>
          <a:p>
            <a:pPr lvl="0" algn="l">
              <a:lnSpc>
                <a:spcPct val="124499"/>
              </a:lnSpc>
            </a:pPr>
            <a:r>
              <a:rPr lang="en-US" sz="2800" b="0" i="0" u="none" strike="noStrike" spc="-100" dirty="0">
                <a:solidFill>
                  <a:srgbClr val="000000"/>
                </a:solidFill>
                <a:latin typeface="THELuxGoR"/>
              </a:rPr>
              <a:t>2) Z-Score </a:t>
            </a:r>
            <a:r>
              <a:rPr lang="ko-KR" sz="2800" b="0" i="0" u="none" strike="noStrike" spc="-100" dirty="0">
                <a:solidFill>
                  <a:srgbClr val="000000"/>
                </a:solidFill>
                <a:ea typeface="THELuxGoR"/>
              </a:rPr>
              <a:t>기반</a:t>
            </a:r>
            <a:r>
              <a:rPr lang="en-US" sz="2800" b="0" i="0" u="none" strike="noStrike" spc="-100" dirty="0">
                <a:solidFill>
                  <a:srgbClr val="000000"/>
                </a:solidFill>
                <a:latin typeface="THELuxGoR"/>
              </a:rPr>
              <a:t> </a:t>
            </a:r>
            <a:r>
              <a:rPr lang="ko-KR" sz="2800" b="0" i="0" u="none" strike="noStrike" spc="-100" dirty="0">
                <a:solidFill>
                  <a:srgbClr val="000000"/>
                </a:solidFill>
                <a:ea typeface="THELuxGoR"/>
              </a:rPr>
              <a:t>이상치</a:t>
            </a:r>
            <a:r>
              <a:rPr lang="en-US" sz="2800" b="0" i="0" u="none" strike="noStrike" spc="-100" dirty="0">
                <a:solidFill>
                  <a:srgbClr val="000000"/>
                </a:solidFill>
                <a:latin typeface="THELuxGoR"/>
              </a:rPr>
              <a:t> </a:t>
            </a:r>
            <a:r>
              <a:rPr lang="ko-KR" sz="2800" b="0" i="0" u="none" strike="noStrike" spc="-100" dirty="0">
                <a:solidFill>
                  <a:srgbClr val="000000"/>
                </a:solidFill>
                <a:ea typeface="THELuxGoR"/>
              </a:rPr>
              <a:t>탐지</a:t>
            </a:r>
            <a:r>
              <a:rPr lang="en-US" sz="2800" b="0" i="0" u="none" strike="noStrike" spc="-100" dirty="0">
                <a:solidFill>
                  <a:srgbClr val="000000"/>
                </a:solidFill>
                <a:latin typeface="THELuxGoR"/>
              </a:rPr>
              <a:t> </a:t>
            </a:r>
            <a:r>
              <a:rPr lang="ko-KR" sz="2800" b="0" i="0" u="none" strike="noStrike" spc="-100" dirty="0">
                <a:solidFill>
                  <a:srgbClr val="000000"/>
                </a:solidFill>
                <a:ea typeface="THELuxGoR"/>
              </a:rPr>
              <a:t>및</a:t>
            </a:r>
            <a:r>
              <a:rPr lang="en-US" sz="2800" b="0" i="0" u="none" strike="noStrike" spc="-100" dirty="0">
                <a:solidFill>
                  <a:srgbClr val="000000"/>
                </a:solidFill>
                <a:latin typeface="THELuxGoR"/>
              </a:rPr>
              <a:t> </a:t>
            </a:r>
            <a:r>
              <a:rPr lang="ko-KR" sz="2800" b="0" i="0" u="none" strike="noStrike" spc="-100" dirty="0">
                <a:solidFill>
                  <a:srgbClr val="000000"/>
                </a:solidFill>
                <a:ea typeface="THELuxGoR"/>
              </a:rPr>
              <a:t>대체</a:t>
            </a:r>
          </a:p>
          <a:p>
            <a:pPr lvl="0" algn="l">
              <a:lnSpc>
                <a:spcPct val="124499"/>
              </a:lnSpc>
            </a:pPr>
            <a:r>
              <a:rPr lang="ko-KR" sz="2800" b="0" i="0" u="none" strike="noStrike" spc="-100" dirty="0">
                <a:solidFill>
                  <a:srgbClr val="000000"/>
                </a:solidFill>
                <a:ea typeface="THELuxGoR"/>
              </a:rPr>
              <a:t>결과</a:t>
            </a:r>
            <a:r>
              <a:rPr lang="en-US" sz="2800" b="0" i="0" u="none" strike="noStrike" spc="-100" dirty="0">
                <a:solidFill>
                  <a:srgbClr val="000000"/>
                </a:solidFill>
                <a:latin typeface="THELuxGoR"/>
              </a:rPr>
              <a:t> : </a:t>
            </a:r>
            <a:r>
              <a:rPr lang="ko-KR" sz="2800" b="0" i="0" u="none" strike="noStrike" spc="-100" dirty="0">
                <a:solidFill>
                  <a:srgbClr val="000000"/>
                </a:solidFill>
                <a:ea typeface="THELuxGoR"/>
              </a:rPr>
              <a:t>데이터</a:t>
            </a:r>
            <a:r>
              <a:rPr lang="en-US" sz="2800" b="0" i="0" u="none" strike="noStrike" spc="-100" dirty="0">
                <a:solidFill>
                  <a:srgbClr val="000000"/>
                </a:solidFill>
                <a:latin typeface="THELuxGoR"/>
              </a:rPr>
              <a:t> </a:t>
            </a:r>
            <a:r>
              <a:rPr lang="ko-KR" sz="2800" b="0" i="0" u="none" strike="noStrike" spc="-100" dirty="0">
                <a:solidFill>
                  <a:srgbClr val="000000"/>
                </a:solidFill>
                <a:ea typeface="THELuxGoR"/>
              </a:rPr>
              <a:t>안정성</a:t>
            </a:r>
            <a:r>
              <a:rPr lang="en-US" sz="2800" b="0" i="0" u="none" strike="noStrike" spc="-100" dirty="0">
                <a:solidFill>
                  <a:srgbClr val="000000"/>
                </a:solidFill>
                <a:latin typeface="THELuxGoR"/>
              </a:rPr>
              <a:t> </a:t>
            </a:r>
            <a:r>
              <a:rPr lang="ko-KR" sz="2800" b="0" i="0" u="none" strike="noStrike" spc="-100" dirty="0">
                <a:solidFill>
                  <a:srgbClr val="000000"/>
                </a:solidFill>
                <a:ea typeface="THELuxGoR"/>
              </a:rPr>
              <a:t>향상</a:t>
            </a:r>
          </a:p>
          <a:p>
            <a:pPr lvl="0" algn="l">
              <a:lnSpc>
                <a:spcPct val="124499"/>
              </a:lnSpc>
            </a:pPr>
            <a:endParaRPr lang="ko-KR" sz="2800" b="0" i="0" u="none" strike="noStrike" spc="-100" dirty="0">
              <a:solidFill>
                <a:srgbClr val="000000"/>
              </a:solidFill>
              <a:ea typeface="THELuxGoR"/>
            </a:endParaRPr>
          </a:p>
          <a:p>
            <a:pPr lvl="0" algn="l">
              <a:lnSpc>
                <a:spcPct val="124499"/>
              </a:lnSpc>
            </a:pPr>
            <a:r>
              <a:rPr lang="en-US" sz="2800" b="0" i="0" u="none" strike="noStrike" spc="-100" dirty="0">
                <a:solidFill>
                  <a:srgbClr val="000000"/>
                </a:solidFill>
                <a:latin typeface="THELuxGoR"/>
              </a:rPr>
              <a:t>3) Data Smoothing </a:t>
            </a:r>
            <a:r>
              <a:rPr lang="ko-KR" sz="2800" b="0" i="0" u="none" strike="noStrike" spc="-100" dirty="0">
                <a:solidFill>
                  <a:srgbClr val="000000"/>
                </a:solidFill>
                <a:ea typeface="THELuxGoR"/>
              </a:rPr>
              <a:t>적용</a:t>
            </a:r>
          </a:p>
          <a:p>
            <a:pPr lvl="0" algn="l">
              <a:lnSpc>
                <a:spcPct val="124499"/>
              </a:lnSpc>
            </a:pPr>
            <a:r>
              <a:rPr lang="ko-KR" sz="2800" b="0" i="0" u="none" strike="noStrike" spc="-100" dirty="0">
                <a:solidFill>
                  <a:srgbClr val="000000"/>
                </a:solidFill>
                <a:ea typeface="THELuxGoR"/>
              </a:rPr>
              <a:t>결과</a:t>
            </a:r>
            <a:r>
              <a:rPr lang="en-US" sz="2800" b="0" i="0" u="none" strike="noStrike" spc="-100" dirty="0">
                <a:solidFill>
                  <a:srgbClr val="000000"/>
                </a:solidFill>
                <a:latin typeface="THELuxGoR"/>
              </a:rPr>
              <a:t> : </a:t>
            </a:r>
            <a:r>
              <a:rPr lang="ko-KR" sz="2800" b="0" i="0" u="none" strike="noStrike" spc="-100" dirty="0">
                <a:solidFill>
                  <a:srgbClr val="000000"/>
                </a:solidFill>
                <a:ea typeface="THELuxGoR"/>
              </a:rPr>
              <a:t>데이터의</a:t>
            </a:r>
            <a:r>
              <a:rPr lang="en-US" sz="2800" b="0" i="0" u="none" strike="noStrike" spc="-100" dirty="0">
                <a:solidFill>
                  <a:srgbClr val="000000"/>
                </a:solidFill>
                <a:latin typeface="THELuxGoR"/>
              </a:rPr>
              <a:t> </a:t>
            </a:r>
            <a:r>
              <a:rPr lang="ko-KR" sz="2800" b="0" i="0" u="none" strike="noStrike" spc="-100" dirty="0">
                <a:solidFill>
                  <a:srgbClr val="000000"/>
                </a:solidFill>
                <a:ea typeface="THELuxGoR"/>
              </a:rPr>
              <a:t>단기적</a:t>
            </a:r>
            <a:r>
              <a:rPr lang="en-US" sz="2800" b="0" i="0" u="none" strike="noStrike" spc="-100" dirty="0">
                <a:solidFill>
                  <a:srgbClr val="000000"/>
                </a:solidFill>
                <a:latin typeface="THELuxGoR"/>
              </a:rPr>
              <a:t> </a:t>
            </a:r>
            <a:r>
              <a:rPr lang="ko-KR" sz="2800" b="0" i="0" u="none" strike="noStrike" spc="-100" dirty="0">
                <a:solidFill>
                  <a:srgbClr val="000000"/>
                </a:solidFill>
                <a:ea typeface="THELuxGoR"/>
              </a:rPr>
              <a:t>변동성</a:t>
            </a:r>
            <a:r>
              <a:rPr lang="en-US" sz="2800" b="0" i="0" u="none" strike="noStrike" spc="-100" dirty="0">
                <a:solidFill>
                  <a:srgbClr val="000000"/>
                </a:solidFill>
                <a:latin typeface="THELuxGoR"/>
              </a:rPr>
              <a:t> </a:t>
            </a:r>
            <a:r>
              <a:rPr lang="ko-KR" sz="2800" b="0" i="0" u="none" strike="noStrike" spc="-100" dirty="0">
                <a:solidFill>
                  <a:srgbClr val="000000"/>
                </a:solidFill>
                <a:ea typeface="THELuxGoR"/>
              </a:rPr>
              <a:t>감소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05D6128D-6605-C7A5-BE64-99F81B2A10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47250" y="656428"/>
            <a:ext cx="5486400" cy="296363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A4B55C8B-4A82-5EA7-64F8-C998B2ACF0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47250" y="3764672"/>
            <a:ext cx="5486400" cy="303909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A3312CD1-E736-B68F-2485-418D9A4087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47250" y="6948379"/>
            <a:ext cx="5486400" cy="296091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4775200" y="5194300"/>
            <a:ext cx="104394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1511300"/>
            <a:ext cx="139700" cy="1041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22800" y="9448800"/>
            <a:ext cx="1447800" cy="355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42200" y="4203700"/>
            <a:ext cx="10363200" cy="48641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7437100" y="9398000"/>
            <a:ext cx="3556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2100" b="0" i="0" u="none" strike="noStrike" spc="-100">
                <a:solidFill>
                  <a:srgbClr val="FFFFFF"/>
                </a:solidFill>
                <a:latin typeface="THELuxGoB"/>
              </a:rPr>
              <a:t>06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8" name="TextBox 8"/>
          <p:cNvSpPr txBox="1"/>
          <p:nvPr/>
        </p:nvSpPr>
        <p:spPr>
          <a:xfrm>
            <a:off x="1066800" y="3556000"/>
            <a:ext cx="29210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8770"/>
              </a:lnSpc>
            </a:pPr>
            <a:r>
              <a:rPr lang="en-US" sz="3000" b="0" i="0" u="none" strike="noStrike" spc="-100" dirty="0">
                <a:solidFill>
                  <a:srgbClr val="3ACCAD"/>
                </a:solidFill>
                <a:ea typeface="THELuxGoB"/>
              </a:rPr>
              <a:t>❶</a:t>
            </a:r>
            <a:r>
              <a:rPr lang="en-US" sz="3000" b="0" i="0" u="none" strike="noStrike" spc="-100" dirty="0">
                <a:solidFill>
                  <a:srgbClr val="000000"/>
                </a:solidFill>
                <a:latin typeface="THELuxGoB"/>
              </a:rPr>
              <a:t> </a:t>
            </a:r>
            <a:r>
              <a:rPr lang="ko-KR" sz="3000" b="0" i="0" u="none" strike="noStrike" spc="-100" dirty="0">
                <a:solidFill>
                  <a:srgbClr val="000000"/>
                </a:solidFill>
                <a:ea typeface="THELuxGoB"/>
              </a:rPr>
              <a:t>구조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66800" y="4191000"/>
            <a:ext cx="60198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5289"/>
              </a:lnSpc>
            </a:pPr>
            <a:r>
              <a:rPr lang="ko-KR" sz="2400" b="0" i="0" u="none" strike="noStrike" spc="-100">
                <a:solidFill>
                  <a:srgbClr val="000000"/>
                </a:solidFill>
                <a:ea typeface="THELuxGoR"/>
              </a:rPr>
              <a:t>시계열</a:t>
            </a:r>
            <a:r>
              <a:rPr lang="en-US" sz="2400" b="0" i="0" u="none" strike="noStrike" spc="-100">
                <a:solidFill>
                  <a:srgbClr val="000000"/>
                </a:solidFill>
                <a:latin typeface="THELuxGoR"/>
              </a:rPr>
              <a:t> </a:t>
            </a:r>
            <a:r>
              <a:rPr lang="ko-KR" sz="2400" b="0" i="0" u="none" strike="noStrike" spc="-100">
                <a:solidFill>
                  <a:srgbClr val="000000"/>
                </a:solidFill>
                <a:ea typeface="THELuxGoR"/>
              </a:rPr>
              <a:t>데이터의</a:t>
            </a:r>
            <a:r>
              <a:rPr lang="en-US" sz="2400" b="0" i="0" u="none" strike="noStrike" spc="-100">
                <a:solidFill>
                  <a:srgbClr val="000000"/>
                </a:solidFill>
                <a:latin typeface="THELuxGoR"/>
              </a:rPr>
              <a:t> </a:t>
            </a:r>
            <a:r>
              <a:rPr lang="ko-KR" sz="2400" b="0" i="0" u="none" strike="noStrike" spc="-100">
                <a:solidFill>
                  <a:srgbClr val="000000"/>
                </a:solidFill>
                <a:ea typeface="THELuxGoR"/>
              </a:rPr>
              <a:t>순차적</a:t>
            </a:r>
            <a:r>
              <a:rPr lang="en-US" sz="2400" b="0" i="0" u="none" strike="noStrike" spc="-100">
                <a:solidFill>
                  <a:srgbClr val="000000"/>
                </a:solidFill>
                <a:latin typeface="THELuxGoR"/>
              </a:rPr>
              <a:t> </a:t>
            </a:r>
            <a:r>
              <a:rPr lang="ko-KR" sz="2400" b="0" i="0" u="none" strike="noStrike" spc="-100">
                <a:solidFill>
                  <a:srgbClr val="000000"/>
                </a:solidFill>
                <a:ea typeface="THELuxGoR"/>
              </a:rPr>
              <a:t>종속성</a:t>
            </a:r>
            <a:r>
              <a:rPr lang="en-US" sz="2400" b="0" i="0" u="none" strike="noStrike" spc="-100">
                <a:solidFill>
                  <a:srgbClr val="000000"/>
                </a:solidFill>
                <a:latin typeface="THELuxGoR"/>
              </a:rPr>
              <a:t> </a:t>
            </a:r>
            <a:r>
              <a:rPr lang="ko-KR" sz="2400" b="0" i="0" u="none" strike="noStrike" spc="-100">
                <a:solidFill>
                  <a:srgbClr val="000000"/>
                </a:solidFill>
                <a:ea typeface="THELuxGoR"/>
              </a:rPr>
              <a:t>학습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41400" y="5130800"/>
            <a:ext cx="42672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8770"/>
              </a:lnSpc>
            </a:pPr>
            <a:r>
              <a:rPr lang="en-US" sz="3000" b="0" i="0" u="none" strike="noStrike" spc="-100">
                <a:solidFill>
                  <a:srgbClr val="3ACCAD"/>
                </a:solidFill>
                <a:ea typeface="THELuxGoB"/>
              </a:rPr>
              <a:t>❷</a:t>
            </a:r>
            <a:r>
              <a:rPr lang="en-US" sz="3000" b="0" i="0" u="none" strike="noStrike" spc="-100">
                <a:solidFill>
                  <a:srgbClr val="000000"/>
                </a:solidFill>
                <a:latin typeface="THELuxGoB"/>
              </a:rPr>
              <a:t> </a:t>
            </a:r>
            <a:r>
              <a:rPr lang="ko-KR" sz="3000" b="0" i="0" u="none" strike="noStrike" spc="-100">
                <a:solidFill>
                  <a:srgbClr val="000000"/>
                </a:solidFill>
                <a:ea typeface="THELuxGoB"/>
              </a:rPr>
              <a:t>추출</a:t>
            </a:r>
            <a:r>
              <a:rPr lang="en-US" sz="3000" b="0" i="0" u="none" strike="noStrike" spc="-100">
                <a:solidFill>
                  <a:srgbClr val="000000"/>
                </a:solidFill>
                <a:latin typeface="THELuxGoB"/>
              </a:rPr>
              <a:t> </a:t>
            </a:r>
            <a:r>
              <a:rPr lang="ko-KR" sz="3000" b="0" i="0" u="none" strike="noStrike" spc="-100">
                <a:solidFill>
                  <a:srgbClr val="000000"/>
                </a:solidFill>
                <a:ea typeface="THELuxGoB"/>
              </a:rPr>
              <a:t>정보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66800" y="5715000"/>
            <a:ext cx="7023100" cy="914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5289"/>
              </a:lnSpc>
            </a:pPr>
            <a:r>
              <a:rPr lang="en-US" sz="2400" b="0" i="0" u="none" strike="noStrike" spc="-100" dirty="0">
                <a:solidFill>
                  <a:srgbClr val="000000"/>
                </a:solidFill>
                <a:latin typeface="THELuxGoR"/>
              </a:rPr>
              <a:t>Global Average Pooling </a:t>
            </a:r>
            <a:r>
              <a:rPr lang="ko-KR" sz="2400" b="0" i="0" u="none" strike="noStrike" spc="-100" dirty="0">
                <a:solidFill>
                  <a:srgbClr val="000000"/>
                </a:solidFill>
                <a:ea typeface="THELuxGoR"/>
              </a:rPr>
              <a:t>및</a:t>
            </a:r>
            <a:r>
              <a:rPr lang="en-US" sz="2400" b="0" i="0" u="none" strike="noStrike" spc="-100" dirty="0">
                <a:solidFill>
                  <a:srgbClr val="000000"/>
                </a:solidFill>
                <a:latin typeface="THELuxGoR"/>
              </a:rPr>
              <a:t> Global Max Pooling</a:t>
            </a:r>
            <a:r>
              <a:rPr lang="ko-KR" sz="2400" b="0" i="0" u="none" strike="noStrike" spc="-100" dirty="0">
                <a:solidFill>
                  <a:srgbClr val="000000"/>
                </a:solidFill>
                <a:ea typeface="THELuxGoR"/>
              </a:rPr>
              <a:t>을</a:t>
            </a:r>
            <a:r>
              <a:rPr lang="en-US" sz="2400" b="0" i="0" u="none" strike="noStrike" spc="-100" dirty="0">
                <a:solidFill>
                  <a:srgbClr val="000000"/>
                </a:solidFill>
                <a:latin typeface="THELuxGoR"/>
              </a:rPr>
              <a:t> </a:t>
            </a:r>
          </a:p>
          <a:p>
            <a:pPr lvl="0" algn="l">
              <a:lnSpc>
                <a:spcPct val="135289"/>
              </a:lnSpc>
            </a:pPr>
            <a:r>
              <a:rPr lang="ko-KR" sz="2400" b="0" i="0" u="none" strike="noStrike" spc="-100" dirty="0">
                <a:solidFill>
                  <a:srgbClr val="000000"/>
                </a:solidFill>
                <a:ea typeface="THELuxGoR"/>
              </a:rPr>
              <a:t>통해</a:t>
            </a:r>
            <a:r>
              <a:rPr lang="en-US" sz="2400" b="0" i="0" u="none" strike="noStrike" spc="-100" dirty="0">
                <a:solidFill>
                  <a:srgbClr val="000000"/>
                </a:solidFill>
                <a:latin typeface="THELuxGoR"/>
              </a:rPr>
              <a:t> </a:t>
            </a:r>
            <a:r>
              <a:rPr lang="ko-KR" sz="2400" b="0" i="0" u="none" strike="noStrike" spc="-100" dirty="0">
                <a:solidFill>
                  <a:srgbClr val="000000"/>
                </a:solidFill>
                <a:ea typeface="THELuxGoR"/>
              </a:rPr>
              <a:t>정보를</a:t>
            </a:r>
            <a:r>
              <a:rPr lang="en-US" sz="2400" b="0" i="0" u="none" strike="noStrike" spc="-100" dirty="0">
                <a:solidFill>
                  <a:srgbClr val="000000"/>
                </a:solidFill>
                <a:latin typeface="THELuxGoR"/>
              </a:rPr>
              <a:t> </a:t>
            </a:r>
            <a:r>
              <a:rPr lang="ko-KR" sz="2400" b="0" i="0" u="none" strike="noStrike" spc="-100" dirty="0">
                <a:solidFill>
                  <a:srgbClr val="000000"/>
                </a:solidFill>
                <a:ea typeface="THELuxGoR"/>
              </a:rPr>
              <a:t>요약하여</a:t>
            </a:r>
            <a:r>
              <a:rPr lang="en-US" sz="2400" b="0" i="0" u="none" strike="noStrike" spc="-100" dirty="0">
                <a:solidFill>
                  <a:srgbClr val="000000"/>
                </a:solidFill>
                <a:latin typeface="THELuxGoR"/>
              </a:rPr>
              <a:t> </a:t>
            </a:r>
            <a:r>
              <a:rPr lang="ko-KR" sz="2400" b="0" i="0" u="none" strike="noStrike" spc="-100" dirty="0">
                <a:solidFill>
                  <a:srgbClr val="000000"/>
                </a:solidFill>
                <a:ea typeface="THELuxGoR"/>
              </a:rPr>
              <a:t>최종</a:t>
            </a:r>
            <a:r>
              <a:rPr lang="en-US" sz="2400" b="0" i="0" u="none" strike="noStrike" spc="-100" dirty="0">
                <a:solidFill>
                  <a:srgbClr val="000000"/>
                </a:solidFill>
                <a:latin typeface="THELuxGoR"/>
              </a:rPr>
              <a:t> </a:t>
            </a:r>
            <a:r>
              <a:rPr lang="ko-KR" sz="2400" b="0" i="0" u="none" strike="noStrike" spc="-100" dirty="0">
                <a:solidFill>
                  <a:srgbClr val="000000"/>
                </a:solidFill>
                <a:ea typeface="THELuxGoR"/>
              </a:rPr>
              <a:t>예측에</a:t>
            </a:r>
            <a:r>
              <a:rPr lang="en-US" sz="2400" b="0" i="0" u="none" strike="noStrike" spc="-100" dirty="0">
                <a:solidFill>
                  <a:srgbClr val="000000"/>
                </a:solidFill>
                <a:latin typeface="THELuxGoR"/>
              </a:rPr>
              <a:t> </a:t>
            </a:r>
            <a:r>
              <a:rPr lang="ko-KR" sz="2400" b="0" i="0" u="none" strike="noStrike" spc="-100" dirty="0">
                <a:solidFill>
                  <a:srgbClr val="000000"/>
                </a:solidFill>
                <a:ea typeface="THELuxGoR"/>
              </a:rPr>
              <a:t>활용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13" name="TextBox 13"/>
          <p:cNvSpPr txBox="1"/>
          <p:nvPr/>
        </p:nvSpPr>
        <p:spPr>
          <a:xfrm>
            <a:off x="1066800" y="7023100"/>
            <a:ext cx="42672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8770"/>
              </a:lnSpc>
            </a:pPr>
            <a:r>
              <a:rPr lang="en-US" sz="3000" b="0" i="0" u="none" strike="noStrike" spc="-100">
                <a:solidFill>
                  <a:srgbClr val="3ACCAD"/>
                </a:solidFill>
                <a:ea typeface="THELuxGoB"/>
              </a:rPr>
              <a:t>❸ </a:t>
            </a:r>
            <a:r>
              <a:rPr lang="ko-KR" sz="3000" b="0" i="0" u="none" strike="noStrike" spc="-100">
                <a:solidFill>
                  <a:srgbClr val="000000"/>
                </a:solidFill>
                <a:ea typeface="THELuxGoB"/>
              </a:rPr>
              <a:t>최적화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66800" y="7569200"/>
            <a:ext cx="8140700" cy="149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5289"/>
              </a:lnSpc>
            </a:pPr>
            <a:r>
              <a:rPr lang="ko-KR" sz="2400" b="0" i="0" u="none" strike="noStrike" spc="-100" dirty="0">
                <a:solidFill>
                  <a:srgbClr val="000000"/>
                </a:solidFill>
                <a:ea typeface="THELuxGoR"/>
              </a:rPr>
              <a:t>학습</a:t>
            </a:r>
            <a:r>
              <a:rPr lang="en-US" sz="2400" b="0" i="0" u="none" strike="noStrike" spc="-100" dirty="0">
                <a:solidFill>
                  <a:srgbClr val="000000"/>
                </a:solidFill>
                <a:latin typeface="THELuxGoR"/>
              </a:rPr>
              <a:t> </a:t>
            </a:r>
            <a:r>
              <a:rPr lang="ko-KR" sz="2400" b="0" i="0" u="none" strike="noStrike" spc="-100" dirty="0">
                <a:solidFill>
                  <a:srgbClr val="000000"/>
                </a:solidFill>
                <a:ea typeface="THELuxGoR"/>
              </a:rPr>
              <a:t>과정</a:t>
            </a:r>
            <a:r>
              <a:rPr lang="en-US" sz="2400" b="0" i="0" u="none" strike="noStrike" spc="-100" dirty="0">
                <a:solidFill>
                  <a:srgbClr val="000000"/>
                </a:solidFill>
                <a:latin typeface="THELuxGoR"/>
              </a:rPr>
              <a:t> : MSE </a:t>
            </a:r>
            <a:r>
              <a:rPr lang="ko-KR" sz="2400" b="0" i="0" u="none" strike="noStrike" spc="-100" dirty="0">
                <a:solidFill>
                  <a:srgbClr val="000000"/>
                </a:solidFill>
                <a:ea typeface="THELuxGoR"/>
              </a:rPr>
              <a:t>손실</a:t>
            </a:r>
            <a:r>
              <a:rPr lang="en-US" sz="2400" b="0" i="0" u="none" strike="noStrike" spc="-100" dirty="0">
                <a:solidFill>
                  <a:srgbClr val="000000"/>
                </a:solidFill>
                <a:latin typeface="THELuxGoR"/>
              </a:rPr>
              <a:t> </a:t>
            </a:r>
            <a:r>
              <a:rPr lang="ko-KR" sz="2400" b="0" i="0" u="none" strike="noStrike" spc="-100" dirty="0">
                <a:solidFill>
                  <a:srgbClr val="000000"/>
                </a:solidFill>
                <a:ea typeface="THELuxGoR"/>
              </a:rPr>
              <a:t>함수</a:t>
            </a:r>
            <a:r>
              <a:rPr lang="en-US" sz="2400" b="0" i="0" u="none" strike="noStrike" spc="-100" dirty="0">
                <a:solidFill>
                  <a:srgbClr val="000000"/>
                </a:solidFill>
                <a:latin typeface="THELuxGoR"/>
              </a:rPr>
              <a:t> </a:t>
            </a:r>
            <a:r>
              <a:rPr lang="ko-KR" sz="2400" b="0" i="0" u="none" strike="noStrike" spc="-100" dirty="0">
                <a:solidFill>
                  <a:srgbClr val="000000"/>
                </a:solidFill>
                <a:ea typeface="THELuxGoR"/>
              </a:rPr>
              <a:t>사용</a:t>
            </a:r>
          </a:p>
          <a:p>
            <a:pPr lvl="0" algn="l">
              <a:lnSpc>
                <a:spcPct val="135289"/>
              </a:lnSpc>
            </a:pPr>
            <a:r>
              <a:rPr lang="ko-KR" sz="2400" b="0" i="0" u="none" strike="noStrike" spc="-100" dirty="0">
                <a:solidFill>
                  <a:srgbClr val="000000"/>
                </a:solidFill>
                <a:ea typeface="THELuxGoR"/>
              </a:rPr>
              <a:t>최적화</a:t>
            </a:r>
            <a:r>
              <a:rPr lang="en-US" sz="2400" b="0" i="0" u="none" strike="noStrike" spc="-100" dirty="0">
                <a:solidFill>
                  <a:srgbClr val="000000"/>
                </a:solidFill>
                <a:latin typeface="THELuxGoR"/>
              </a:rPr>
              <a:t> : Adam </a:t>
            </a:r>
            <a:r>
              <a:rPr lang="ko-KR" sz="2400" b="0" i="0" u="none" strike="noStrike" spc="-100" dirty="0" err="1">
                <a:solidFill>
                  <a:srgbClr val="000000"/>
                </a:solidFill>
                <a:ea typeface="THELuxGoR"/>
              </a:rPr>
              <a:t>옵티마이저</a:t>
            </a:r>
            <a:r>
              <a:rPr lang="en-US" sz="2400" b="0" i="0" u="none" strike="noStrike" spc="-100" dirty="0">
                <a:solidFill>
                  <a:srgbClr val="000000"/>
                </a:solidFill>
                <a:latin typeface="THELuxGoR"/>
              </a:rPr>
              <a:t> </a:t>
            </a:r>
            <a:r>
              <a:rPr lang="ko-KR" sz="2400" b="0" i="0" u="none" strike="noStrike" spc="-100" dirty="0">
                <a:solidFill>
                  <a:srgbClr val="000000"/>
                </a:solidFill>
                <a:ea typeface="THELuxGoR"/>
              </a:rPr>
              <a:t>적용</a:t>
            </a:r>
            <a:endParaRPr lang="en-US" altLang="ko-KR" sz="2400" b="0" i="0" u="none" strike="noStrike" spc="-100" dirty="0">
              <a:solidFill>
                <a:srgbClr val="000000"/>
              </a:solidFill>
              <a:ea typeface="THELuxGoR"/>
            </a:endParaRPr>
          </a:p>
          <a:p>
            <a:pPr lvl="0" algn="l">
              <a:lnSpc>
                <a:spcPct val="135289"/>
              </a:lnSpc>
            </a:pPr>
            <a:r>
              <a:rPr lang="en-US" altLang="ko-KR" sz="2400" spc="-100" dirty="0">
                <a:solidFill>
                  <a:srgbClr val="000000"/>
                </a:solidFill>
                <a:ea typeface="THELuxGoR"/>
              </a:rPr>
              <a:t>*</a:t>
            </a:r>
            <a:r>
              <a:rPr lang="ko-KR" altLang="en-US" sz="2400" spc="-100" dirty="0">
                <a:solidFill>
                  <a:srgbClr val="000000"/>
                </a:solidFill>
                <a:ea typeface="THELuxGoR"/>
              </a:rPr>
              <a:t>다른 모델에도 동일 적용</a:t>
            </a:r>
            <a:endParaRPr lang="ko-KR" sz="2400" b="0" i="0" u="none" strike="noStrike" spc="-100" dirty="0">
              <a:solidFill>
                <a:srgbClr val="000000"/>
              </a:solidFill>
              <a:ea typeface="THELuxGoR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927100" y="1219200"/>
            <a:ext cx="9664700" cy="152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4600" b="1" i="0" u="none" strike="noStrike" spc="-100" dirty="0">
                <a:solidFill>
                  <a:srgbClr val="000000"/>
                </a:solidFill>
                <a:ea typeface="Geologica Roman SemiBold"/>
              </a:rPr>
              <a:t>모델</a:t>
            </a:r>
            <a:r>
              <a:rPr lang="en-US" sz="4600" b="1" i="0" u="none" strike="noStrike" spc="-100" dirty="0">
                <a:solidFill>
                  <a:srgbClr val="000000"/>
                </a:solidFill>
                <a:latin typeface="Geologica Roman SemiBold"/>
              </a:rPr>
              <a:t> </a:t>
            </a:r>
            <a:r>
              <a:rPr lang="ko-KR" sz="4600" b="1" i="0" u="none" strike="noStrike" spc="-100" dirty="0">
                <a:solidFill>
                  <a:srgbClr val="000000"/>
                </a:solidFill>
                <a:ea typeface="Geologica Roman SemiBold"/>
              </a:rPr>
              <a:t>설계</a:t>
            </a:r>
            <a:r>
              <a:rPr lang="en-US" sz="4600" b="1" i="0" u="none" strike="noStrike" spc="-100" dirty="0">
                <a:solidFill>
                  <a:srgbClr val="000000"/>
                </a:solidFill>
                <a:latin typeface="Geologica Roman SemiBold"/>
              </a:rPr>
              <a:t> </a:t>
            </a:r>
            <a:r>
              <a:rPr lang="ko-KR" sz="4600" b="1" i="0" u="none" strike="noStrike" spc="-100" dirty="0">
                <a:solidFill>
                  <a:srgbClr val="000000"/>
                </a:solidFill>
                <a:ea typeface="Geologica Roman SemiBold"/>
              </a:rPr>
              <a:t>및</a:t>
            </a:r>
            <a:r>
              <a:rPr lang="en-US" sz="4600" b="1" i="0" u="none" strike="noStrike" spc="-100" dirty="0">
                <a:solidFill>
                  <a:srgbClr val="000000"/>
                </a:solidFill>
                <a:latin typeface="Geologica Roman SemiBold"/>
              </a:rPr>
              <a:t> </a:t>
            </a:r>
            <a:r>
              <a:rPr lang="ko-KR" sz="4600" b="1" i="0" u="none" strike="noStrike" spc="-100" dirty="0">
                <a:solidFill>
                  <a:srgbClr val="000000"/>
                </a:solidFill>
                <a:ea typeface="Geologica Roman SemiBold"/>
              </a:rPr>
              <a:t>성능</a:t>
            </a:r>
            <a:r>
              <a:rPr lang="en-US" sz="4600" b="1" i="0" u="none" strike="noStrike" spc="-100" dirty="0">
                <a:solidFill>
                  <a:srgbClr val="000000"/>
                </a:solidFill>
                <a:latin typeface="Geologica Roman SemiBold"/>
              </a:rPr>
              <a:t> </a:t>
            </a:r>
            <a:r>
              <a:rPr lang="ko-KR" sz="4600" b="1" i="0" u="none" strike="noStrike" spc="-100" dirty="0">
                <a:solidFill>
                  <a:srgbClr val="000000"/>
                </a:solidFill>
                <a:ea typeface="Geologica Roman SemiBold"/>
              </a:rPr>
              <a:t>지표</a:t>
            </a:r>
            <a:r>
              <a:rPr lang="en-US" sz="4600" b="1" i="0" u="none" strike="noStrike" spc="-100" dirty="0">
                <a:solidFill>
                  <a:srgbClr val="000000"/>
                </a:solidFill>
                <a:latin typeface="Geologica Roman SemiBold"/>
              </a:rPr>
              <a:t> </a:t>
            </a:r>
          </a:p>
          <a:p>
            <a:pPr lvl="0" algn="l">
              <a:lnSpc>
                <a:spcPct val="99600"/>
              </a:lnSpc>
            </a:pPr>
            <a:r>
              <a:rPr lang="en-US" sz="4600" b="1" i="0" u="none" strike="noStrike" spc="-100" dirty="0">
                <a:solidFill>
                  <a:srgbClr val="000000"/>
                </a:solidFill>
                <a:latin typeface="Geologica Roman SemiBold"/>
              </a:rPr>
              <a:t>- LSTM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1506200" y="9055100"/>
            <a:ext cx="28575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74299"/>
              </a:lnSpc>
            </a:pPr>
            <a:r>
              <a:rPr lang="en-US" sz="2200" b="1" i="0" u="none" strike="noStrike" spc="-100" dirty="0">
                <a:solidFill>
                  <a:srgbClr val="000000"/>
                </a:solidFill>
                <a:latin typeface="THELuxGoR"/>
              </a:rPr>
              <a:t>[LSTM </a:t>
            </a:r>
            <a:r>
              <a:rPr lang="ko-KR" sz="2200" b="1" i="0" u="none" strike="noStrike" spc="-100" dirty="0">
                <a:solidFill>
                  <a:srgbClr val="000000"/>
                </a:solidFill>
                <a:ea typeface="THELuxGoR"/>
              </a:rPr>
              <a:t>예측</a:t>
            </a:r>
            <a:r>
              <a:rPr lang="en-US" sz="2200" b="1" i="0" u="none" strike="noStrike" spc="-100" dirty="0">
                <a:solidFill>
                  <a:srgbClr val="000000"/>
                </a:solidFill>
                <a:latin typeface="THELuxGoR"/>
              </a:rPr>
              <a:t> </a:t>
            </a:r>
            <a:r>
              <a:rPr lang="ko-KR" sz="2200" b="1" i="0" u="none" strike="noStrike" spc="-100" dirty="0">
                <a:solidFill>
                  <a:srgbClr val="000000"/>
                </a:solidFill>
                <a:ea typeface="THELuxGoR"/>
              </a:rPr>
              <a:t>결과</a:t>
            </a:r>
            <a:r>
              <a:rPr lang="en-US" sz="2200" b="1" i="0" u="none" strike="noStrike" spc="-100" dirty="0">
                <a:solidFill>
                  <a:srgbClr val="000000"/>
                </a:solidFill>
                <a:latin typeface="THELuxGoR"/>
              </a:rPr>
              <a:t> </a:t>
            </a:r>
            <a:r>
              <a:rPr lang="ko-KR" sz="2200" b="1" i="0" u="none" strike="noStrike" spc="-100" dirty="0">
                <a:solidFill>
                  <a:srgbClr val="000000"/>
                </a:solidFill>
                <a:ea typeface="THELuxGoR"/>
              </a:rPr>
              <a:t>그래프</a:t>
            </a:r>
            <a:r>
              <a:rPr lang="en-US" sz="2200" b="1" i="0" u="none" strike="noStrike" spc="-100" dirty="0">
                <a:solidFill>
                  <a:srgbClr val="000000"/>
                </a:solidFill>
                <a:latin typeface="THELuxGoR"/>
              </a:rPr>
              <a:t>]</a:t>
            </a:r>
          </a:p>
        </p:txBody>
      </p:sp>
      <p:pic>
        <p:nvPicPr>
          <p:cNvPr id="17" name="Picture 18">
            <a:extLst>
              <a:ext uri="{FF2B5EF4-FFF2-40B4-BE49-F238E27FC236}">
                <a16:creationId xmlns:a16="http://schemas.microsoft.com/office/drawing/2014/main" id="{5260B81D-A4AA-82FA-4641-CCC42430D5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7315200" y="2209800"/>
            <a:ext cx="1612900" cy="12700"/>
          </a:xfrm>
          <a:prstGeom prst="rect">
            <a:avLst/>
          </a:prstGeom>
        </p:spPr>
      </p:pic>
      <p:pic>
        <p:nvPicPr>
          <p:cNvPr id="18" name="Picture 19">
            <a:extLst>
              <a:ext uri="{FF2B5EF4-FFF2-40B4-BE49-F238E27FC236}">
                <a16:creationId xmlns:a16="http://schemas.microsoft.com/office/drawing/2014/main" id="{17997E91-45B5-C6B9-B561-3A2BB1C970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64500" y="1346200"/>
            <a:ext cx="101600" cy="342900"/>
          </a:xfrm>
          <a:prstGeom prst="rect">
            <a:avLst/>
          </a:prstGeom>
        </p:spPr>
      </p:pic>
      <p:sp>
        <p:nvSpPr>
          <p:cNvPr id="19" name="TextBox 20">
            <a:extLst>
              <a:ext uri="{FF2B5EF4-FFF2-40B4-BE49-F238E27FC236}">
                <a16:creationId xmlns:a16="http://schemas.microsoft.com/office/drawing/2014/main" id="{BBC56E8D-0B45-EC22-1420-E1BD77B7070C}"/>
              </a:ext>
            </a:extLst>
          </p:cNvPr>
          <p:cNvSpPr txBox="1"/>
          <p:nvPr/>
        </p:nvSpPr>
        <p:spPr>
          <a:xfrm>
            <a:off x="8356600" y="1244600"/>
            <a:ext cx="32131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8770"/>
              </a:lnSpc>
            </a:pPr>
            <a:r>
              <a:rPr lang="ko-KR" sz="2800" b="0" i="0" u="none" strike="noStrike" spc="-100" dirty="0">
                <a:solidFill>
                  <a:srgbClr val="000000"/>
                </a:solidFill>
                <a:ea typeface="THELuxGoB"/>
              </a:rPr>
              <a:t>데이터</a:t>
            </a:r>
            <a:r>
              <a:rPr lang="en-US" sz="2800" b="0" i="0" u="none" strike="noStrike" spc="-100" dirty="0">
                <a:solidFill>
                  <a:srgbClr val="000000"/>
                </a:solidFill>
                <a:latin typeface="THELuxGoB"/>
              </a:rPr>
              <a:t> </a:t>
            </a:r>
            <a:r>
              <a:rPr lang="ko-KR" sz="2800" b="0" i="0" u="none" strike="noStrike" spc="-100" dirty="0">
                <a:solidFill>
                  <a:srgbClr val="000000"/>
                </a:solidFill>
                <a:ea typeface="THELuxGoB"/>
              </a:rPr>
              <a:t>구분</a:t>
            </a:r>
          </a:p>
        </p:txBody>
      </p:sp>
      <p:sp>
        <p:nvSpPr>
          <p:cNvPr id="20" name="TextBox 21">
            <a:extLst>
              <a:ext uri="{FF2B5EF4-FFF2-40B4-BE49-F238E27FC236}">
                <a16:creationId xmlns:a16="http://schemas.microsoft.com/office/drawing/2014/main" id="{A1735E19-99C0-40A3-ED03-401EC9235C15}"/>
              </a:ext>
            </a:extLst>
          </p:cNvPr>
          <p:cNvSpPr txBox="1"/>
          <p:nvPr/>
        </p:nvSpPr>
        <p:spPr>
          <a:xfrm>
            <a:off x="8356600" y="1828800"/>
            <a:ext cx="3441700" cy="1409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5289"/>
              </a:lnSpc>
            </a:pPr>
            <a:r>
              <a:rPr lang="ko-KR" sz="2000" b="0" i="0" u="none" strike="noStrike" spc="-100" dirty="0">
                <a:solidFill>
                  <a:srgbClr val="000000"/>
                </a:solidFill>
                <a:ea typeface="THELuxGoR"/>
              </a:rPr>
              <a:t>현장에서</a:t>
            </a:r>
            <a:r>
              <a:rPr lang="en-US" sz="2000" b="0" i="0" u="none" strike="noStrike" spc="-100" dirty="0">
                <a:solidFill>
                  <a:srgbClr val="000000"/>
                </a:solidFill>
                <a:latin typeface="THELuxGoR"/>
              </a:rPr>
              <a:t> </a:t>
            </a:r>
            <a:r>
              <a:rPr lang="ko-KR" sz="2000" b="0" i="0" u="none" strike="noStrike" spc="-100" dirty="0">
                <a:solidFill>
                  <a:srgbClr val="000000"/>
                </a:solidFill>
                <a:ea typeface="THELuxGoR"/>
              </a:rPr>
              <a:t>사용되는</a:t>
            </a:r>
            <a:r>
              <a:rPr lang="en-US" sz="2000" b="0" i="0" u="none" strike="noStrike" spc="-100" dirty="0">
                <a:solidFill>
                  <a:srgbClr val="000000"/>
                </a:solidFill>
                <a:latin typeface="THELuxGoR"/>
              </a:rPr>
              <a:t> </a:t>
            </a:r>
            <a:r>
              <a:rPr lang="ko-KR" sz="2000" b="0" i="0" u="none" strike="noStrike" spc="-100" dirty="0">
                <a:solidFill>
                  <a:srgbClr val="000000"/>
                </a:solidFill>
                <a:ea typeface="THELuxGoR"/>
              </a:rPr>
              <a:t>수질</a:t>
            </a:r>
            <a:r>
              <a:rPr lang="en-US" sz="2000" b="0" i="0" u="none" strike="noStrike" spc="-100" dirty="0">
                <a:solidFill>
                  <a:srgbClr val="000000"/>
                </a:solidFill>
                <a:latin typeface="THELuxGoR"/>
              </a:rPr>
              <a:t> </a:t>
            </a:r>
            <a:r>
              <a:rPr lang="ko-KR" sz="2000" b="0" i="0" u="none" strike="noStrike" spc="-100" dirty="0">
                <a:solidFill>
                  <a:srgbClr val="000000"/>
                </a:solidFill>
                <a:ea typeface="THELuxGoR"/>
              </a:rPr>
              <a:t>데이터</a:t>
            </a:r>
          </a:p>
          <a:p>
            <a:pPr lvl="0" algn="l">
              <a:lnSpc>
                <a:spcPct val="135289"/>
              </a:lnSpc>
            </a:pPr>
            <a:r>
              <a:rPr lang="en-US" sz="2000" b="0" i="0" u="none" strike="noStrike" spc="-100" dirty="0">
                <a:solidFill>
                  <a:srgbClr val="000000"/>
                </a:solidFill>
                <a:latin typeface="THELuxGoR"/>
              </a:rPr>
              <a:t>80%</a:t>
            </a:r>
            <a:r>
              <a:rPr lang="ko-KR" sz="2000" b="0" i="0" u="none" strike="noStrike" spc="-100" dirty="0">
                <a:solidFill>
                  <a:srgbClr val="000000"/>
                </a:solidFill>
                <a:ea typeface="THELuxGoR"/>
              </a:rPr>
              <a:t>를</a:t>
            </a:r>
            <a:r>
              <a:rPr lang="en-US" sz="2000" b="0" i="0" u="none" strike="noStrike" spc="-100" dirty="0">
                <a:solidFill>
                  <a:srgbClr val="000000"/>
                </a:solidFill>
                <a:latin typeface="THELuxGoR"/>
              </a:rPr>
              <a:t> </a:t>
            </a:r>
            <a:r>
              <a:rPr lang="ko-KR" sz="2000" b="0" i="0" u="none" strike="noStrike" spc="-100" dirty="0">
                <a:solidFill>
                  <a:srgbClr val="000000"/>
                </a:solidFill>
                <a:ea typeface="THELuxGoR"/>
              </a:rPr>
              <a:t>학습</a:t>
            </a:r>
            <a:r>
              <a:rPr lang="en-US" altLang="ko-KR" sz="2000" b="0" i="0" u="none" strike="noStrike" spc="-100" dirty="0">
                <a:solidFill>
                  <a:srgbClr val="000000"/>
                </a:solidFill>
                <a:ea typeface="THELuxGoR"/>
              </a:rPr>
              <a:t> </a:t>
            </a:r>
            <a:r>
              <a:rPr lang="ko-KR" sz="2000" b="0" i="0" u="none" strike="noStrike" spc="-100" dirty="0">
                <a:solidFill>
                  <a:srgbClr val="000000"/>
                </a:solidFill>
                <a:ea typeface="THELuxGoR"/>
              </a:rPr>
              <a:t>데이터</a:t>
            </a:r>
          </a:p>
          <a:p>
            <a:pPr lvl="0" algn="l">
              <a:lnSpc>
                <a:spcPct val="135289"/>
              </a:lnSpc>
            </a:pPr>
            <a:r>
              <a:rPr lang="en-US" sz="2000" b="0" i="0" u="none" strike="noStrike" spc="-100" dirty="0">
                <a:solidFill>
                  <a:srgbClr val="000000"/>
                </a:solidFill>
                <a:latin typeface="THELuxGoR"/>
              </a:rPr>
              <a:t>20%</a:t>
            </a:r>
            <a:r>
              <a:rPr lang="ko-KR" sz="2000" b="0" i="0" u="none" strike="noStrike" spc="-100" dirty="0">
                <a:solidFill>
                  <a:srgbClr val="000000"/>
                </a:solidFill>
                <a:ea typeface="THELuxGoR"/>
              </a:rPr>
              <a:t>를</a:t>
            </a:r>
            <a:r>
              <a:rPr lang="en-US" sz="2000" b="0" i="0" u="none" strike="noStrike" spc="-100" dirty="0">
                <a:solidFill>
                  <a:srgbClr val="000000"/>
                </a:solidFill>
                <a:latin typeface="THELuxGoR"/>
              </a:rPr>
              <a:t> </a:t>
            </a:r>
            <a:r>
              <a:rPr lang="ko-KR" altLang="en-US" sz="2000" spc="-100" dirty="0">
                <a:solidFill>
                  <a:srgbClr val="000000"/>
                </a:solidFill>
                <a:latin typeface="THELuxGoR"/>
                <a:ea typeface="THELuxGoR"/>
              </a:rPr>
              <a:t>테스트 </a:t>
            </a:r>
            <a:r>
              <a:rPr lang="ko-KR" sz="2000" b="0" i="0" u="none" strike="noStrike" spc="-100" dirty="0">
                <a:solidFill>
                  <a:srgbClr val="000000"/>
                </a:solidFill>
                <a:ea typeface="THELuxGoR"/>
              </a:rPr>
              <a:t>데이터</a:t>
            </a:r>
          </a:p>
        </p:txBody>
      </p:sp>
      <p:pic>
        <p:nvPicPr>
          <p:cNvPr id="21" name="Picture 23">
            <a:extLst>
              <a:ext uri="{FF2B5EF4-FFF2-40B4-BE49-F238E27FC236}">
                <a16:creationId xmlns:a16="http://schemas.microsoft.com/office/drawing/2014/main" id="{3F9C0F6F-75B1-D23C-E813-5A1B45CD2A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11823700" y="2190750"/>
            <a:ext cx="1612900" cy="12700"/>
          </a:xfrm>
          <a:prstGeom prst="rect">
            <a:avLst/>
          </a:prstGeom>
        </p:spPr>
      </p:pic>
      <p:pic>
        <p:nvPicPr>
          <p:cNvPr id="22" name="Picture 24">
            <a:extLst>
              <a:ext uri="{FF2B5EF4-FFF2-40B4-BE49-F238E27FC236}">
                <a16:creationId xmlns:a16="http://schemas.microsoft.com/office/drawing/2014/main" id="{C0C9BD23-2DA4-FCD9-0FFD-407E3096CD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573000" y="1339850"/>
            <a:ext cx="101600" cy="342900"/>
          </a:xfrm>
          <a:prstGeom prst="rect">
            <a:avLst/>
          </a:prstGeom>
        </p:spPr>
      </p:pic>
      <p:sp>
        <p:nvSpPr>
          <p:cNvPr id="23" name="TextBox 25">
            <a:extLst>
              <a:ext uri="{FF2B5EF4-FFF2-40B4-BE49-F238E27FC236}">
                <a16:creationId xmlns:a16="http://schemas.microsoft.com/office/drawing/2014/main" id="{661A632E-D7BB-8736-30AF-973DC0007181}"/>
              </a:ext>
            </a:extLst>
          </p:cNvPr>
          <p:cNvSpPr txBox="1"/>
          <p:nvPr/>
        </p:nvSpPr>
        <p:spPr>
          <a:xfrm>
            <a:off x="12865100" y="1225550"/>
            <a:ext cx="42672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8770"/>
              </a:lnSpc>
            </a:pPr>
            <a:r>
              <a:rPr lang="ko-KR" sz="2800" b="0" i="0" u="none" strike="noStrike" spc="-100" dirty="0">
                <a:solidFill>
                  <a:srgbClr val="000000"/>
                </a:solidFill>
                <a:ea typeface="THELuxGoB"/>
              </a:rPr>
              <a:t>정확도</a:t>
            </a:r>
            <a:r>
              <a:rPr lang="en-US" sz="2800" b="0" i="0" u="none" strike="noStrike" spc="-100" dirty="0">
                <a:solidFill>
                  <a:srgbClr val="000000"/>
                </a:solidFill>
                <a:latin typeface="THELuxGoB"/>
              </a:rPr>
              <a:t> </a:t>
            </a:r>
            <a:r>
              <a:rPr lang="ko-KR" sz="2800" b="0" i="0" u="none" strike="noStrike" spc="-100" dirty="0">
                <a:solidFill>
                  <a:srgbClr val="000000"/>
                </a:solidFill>
                <a:ea typeface="THELuxGoB"/>
              </a:rPr>
              <a:t>평가</a:t>
            </a:r>
          </a:p>
        </p:txBody>
      </p:sp>
      <p:sp>
        <p:nvSpPr>
          <p:cNvPr id="24" name="TextBox 26">
            <a:extLst>
              <a:ext uri="{FF2B5EF4-FFF2-40B4-BE49-F238E27FC236}">
                <a16:creationId xmlns:a16="http://schemas.microsoft.com/office/drawing/2014/main" id="{78E156D8-0BA4-3F9C-B3E5-F8B540E60085}"/>
              </a:ext>
            </a:extLst>
          </p:cNvPr>
          <p:cNvSpPr txBox="1"/>
          <p:nvPr/>
        </p:nvSpPr>
        <p:spPr>
          <a:xfrm>
            <a:off x="12890500" y="1778000"/>
            <a:ext cx="4533900" cy="177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5289"/>
              </a:lnSpc>
            </a:pPr>
            <a:r>
              <a:rPr lang="ko-KR" sz="2000" b="0" i="0" u="none" strike="noStrike" spc="-100" dirty="0">
                <a:solidFill>
                  <a:srgbClr val="000000"/>
                </a:solidFill>
                <a:ea typeface="THELuxGoR"/>
              </a:rPr>
              <a:t>평균</a:t>
            </a:r>
            <a:r>
              <a:rPr lang="en-US" sz="2000" b="0" i="0" u="none" strike="noStrike" spc="-100" dirty="0">
                <a:solidFill>
                  <a:srgbClr val="000000"/>
                </a:solidFill>
                <a:latin typeface="THELuxGoR"/>
              </a:rPr>
              <a:t> </a:t>
            </a:r>
            <a:r>
              <a:rPr lang="ko-KR" sz="2000" b="0" i="0" u="none" strike="noStrike" spc="-100" dirty="0">
                <a:solidFill>
                  <a:srgbClr val="000000"/>
                </a:solidFill>
                <a:ea typeface="THELuxGoR"/>
              </a:rPr>
              <a:t>제곱</a:t>
            </a:r>
            <a:r>
              <a:rPr lang="en-US" sz="2000" b="0" i="0" u="none" strike="noStrike" spc="-100" dirty="0">
                <a:solidFill>
                  <a:srgbClr val="000000"/>
                </a:solidFill>
                <a:latin typeface="THELuxGoR"/>
              </a:rPr>
              <a:t> </a:t>
            </a:r>
            <a:r>
              <a:rPr lang="ko-KR" sz="2000" b="0" i="0" u="none" strike="noStrike" spc="-100" dirty="0">
                <a:solidFill>
                  <a:srgbClr val="000000"/>
                </a:solidFill>
                <a:ea typeface="THELuxGoR"/>
              </a:rPr>
              <a:t>오차</a:t>
            </a:r>
            <a:r>
              <a:rPr lang="en-US" sz="2000" b="0" i="0" u="none" strike="noStrike" spc="-100" dirty="0">
                <a:solidFill>
                  <a:srgbClr val="000000"/>
                </a:solidFill>
                <a:latin typeface="THELuxGoR"/>
              </a:rPr>
              <a:t>(</a:t>
            </a:r>
            <a:r>
              <a:rPr lang="en-US" sz="2000" i="0" u="none" strike="noStrike" spc="-100" dirty="0">
                <a:solidFill>
                  <a:srgbClr val="000000"/>
                </a:solidFill>
                <a:latin typeface="THELuxGoR"/>
              </a:rPr>
              <a:t>RMSE</a:t>
            </a:r>
            <a:r>
              <a:rPr lang="en-US" sz="2000" b="0" i="0" u="none" strike="noStrike" spc="-100" dirty="0">
                <a:solidFill>
                  <a:srgbClr val="000000"/>
                </a:solidFill>
                <a:latin typeface="THELuxGoR"/>
              </a:rPr>
              <a:t>)</a:t>
            </a:r>
          </a:p>
          <a:p>
            <a:pPr lvl="0" algn="l">
              <a:lnSpc>
                <a:spcPct val="135289"/>
              </a:lnSpc>
            </a:pPr>
            <a:r>
              <a:rPr lang="en-US" sz="2000" b="0" i="0" u="none" strike="noStrike" spc="-100" dirty="0">
                <a:solidFill>
                  <a:srgbClr val="000000"/>
                </a:solidFill>
                <a:latin typeface="THELuxGoR"/>
              </a:rPr>
              <a:t>Coefficient of Determination(R2)</a:t>
            </a:r>
          </a:p>
          <a:p>
            <a:pPr lvl="0" algn="l">
              <a:lnSpc>
                <a:spcPct val="135289"/>
              </a:lnSpc>
            </a:pPr>
            <a:r>
              <a:rPr lang="en-US" sz="2000" b="0" i="0" u="none" strike="noStrike" spc="-100" dirty="0">
                <a:solidFill>
                  <a:srgbClr val="000000"/>
                </a:solidFill>
                <a:latin typeface="THELuxGoR"/>
              </a:rPr>
              <a:t>Mean Bias Deviation(MBD)</a:t>
            </a:r>
          </a:p>
          <a:p>
            <a:pPr lvl="0" algn="l">
              <a:lnSpc>
                <a:spcPct val="135289"/>
              </a:lnSpc>
            </a:pPr>
            <a:r>
              <a:rPr lang="en-US" sz="2000" b="0" i="0" u="none" strike="noStrike" spc="-100" dirty="0">
                <a:solidFill>
                  <a:srgbClr val="000000"/>
                </a:solidFill>
                <a:latin typeface="THELuxGoR"/>
              </a:rPr>
              <a:t>Mean Absolute Error of Means(MAEM)</a:t>
            </a:r>
          </a:p>
        </p:txBody>
      </p:sp>
      <p:sp>
        <p:nvSpPr>
          <p:cNvPr id="25" name="TextBox 8">
            <a:extLst>
              <a:ext uri="{FF2B5EF4-FFF2-40B4-BE49-F238E27FC236}">
                <a16:creationId xmlns:a16="http://schemas.microsoft.com/office/drawing/2014/main" id="{463DDB38-EFBA-3D43-AC33-F6E35BB823BC}"/>
              </a:ext>
            </a:extLst>
          </p:cNvPr>
          <p:cNvSpPr txBox="1"/>
          <p:nvPr/>
        </p:nvSpPr>
        <p:spPr>
          <a:xfrm>
            <a:off x="927100" y="114300"/>
            <a:ext cx="8988425" cy="66675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>
              <a:lnSpc>
                <a:spcPct val="98770"/>
              </a:lnSpc>
            </a:pPr>
            <a:r>
              <a:rPr lang="ko-KR" altLang="en-US" sz="2400" i="0" dirty="0">
                <a:solidFill>
                  <a:srgbClr val="0D0C22"/>
                </a:solidFill>
                <a:effectLst/>
                <a:latin typeface="+mj-lt"/>
              </a:rPr>
              <a:t>❶</a:t>
            </a:r>
            <a:r>
              <a:rPr lang="en-US" sz="2400" i="0" u="none" strike="noStrike" spc="-100" dirty="0">
                <a:solidFill>
                  <a:srgbClr val="000000"/>
                </a:solidFill>
                <a:latin typeface="+mj-lt"/>
                <a:ea typeface="THELuxGoB"/>
              </a:rPr>
              <a:t> </a:t>
            </a:r>
            <a:r>
              <a:rPr lang="en-US" sz="2400" i="0" u="none" strike="noStrike" spc="-100" dirty="0">
                <a:solidFill>
                  <a:srgbClr val="3ACCAD"/>
                </a:solidFill>
                <a:latin typeface="+mj-lt"/>
                <a:ea typeface="THELuxGoB"/>
              </a:rPr>
              <a:t>LSTM</a:t>
            </a:r>
            <a:r>
              <a:rPr lang="en-US" sz="2400" i="0" u="none" strike="noStrike" spc="-100" dirty="0">
                <a:solidFill>
                  <a:srgbClr val="000000"/>
                </a:solidFill>
                <a:latin typeface="+mj-lt"/>
                <a:ea typeface="THELuxGoB"/>
              </a:rPr>
              <a:t> </a:t>
            </a:r>
            <a:r>
              <a:rPr lang="ko-KR" altLang="en-US" sz="2400" i="0" dirty="0">
                <a:solidFill>
                  <a:srgbClr val="0D0C22"/>
                </a:solidFill>
                <a:effectLst/>
                <a:latin typeface="+mj-lt"/>
              </a:rPr>
              <a:t>❷</a:t>
            </a:r>
            <a:r>
              <a:rPr lang="en-US" altLang="ko-KR" sz="2400" i="0" u="none" strike="noStrike" spc="-100" dirty="0">
                <a:solidFill>
                  <a:srgbClr val="000000"/>
                </a:solidFill>
                <a:latin typeface="+mj-lt"/>
                <a:ea typeface="THELuxGoB"/>
              </a:rPr>
              <a:t> Sequential </a:t>
            </a:r>
            <a:r>
              <a:rPr lang="en-US" altLang="ko-KR" sz="2400" i="0" u="none" strike="noStrike" spc="-100" dirty="0">
                <a:solidFill>
                  <a:srgbClr val="000000"/>
                </a:solidFill>
                <a:latin typeface="+mj-lt"/>
              </a:rPr>
              <a:t>LSTM-Transformer </a:t>
            </a:r>
            <a:r>
              <a:rPr lang="ko-KR" altLang="en-US" sz="2400" i="0" dirty="0">
                <a:solidFill>
                  <a:srgbClr val="0D0C22"/>
                </a:solidFill>
                <a:effectLst/>
                <a:latin typeface="+mj-lt"/>
              </a:rPr>
              <a:t>❸</a:t>
            </a:r>
            <a:r>
              <a:rPr lang="en-US" altLang="ko-KR" sz="2400" i="0" u="none" strike="noStrike" spc="-100" dirty="0">
                <a:solidFill>
                  <a:srgbClr val="000000"/>
                </a:solidFill>
                <a:latin typeface="+mj-lt"/>
                <a:ea typeface="THELuxGoB"/>
              </a:rPr>
              <a:t> Parallel </a:t>
            </a:r>
            <a:r>
              <a:rPr lang="en-US" altLang="ko-KR" sz="2400" i="0" u="none" strike="noStrike" spc="-100" dirty="0">
                <a:solidFill>
                  <a:srgbClr val="000000"/>
                </a:solidFill>
                <a:latin typeface="+mj-lt"/>
              </a:rPr>
              <a:t>LSTM-Transformer </a:t>
            </a:r>
            <a:r>
              <a:rPr lang="ko-KR" altLang="en-US" sz="2400" i="0" dirty="0">
                <a:solidFill>
                  <a:srgbClr val="0D0C22"/>
                </a:solidFill>
                <a:effectLst/>
                <a:latin typeface="+mj-lt"/>
              </a:rPr>
              <a:t>❹</a:t>
            </a:r>
            <a:r>
              <a:rPr lang="ko-KR" altLang="en-US" sz="3600" dirty="0">
                <a:solidFill>
                  <a:srgbClr val="0D0C22"/>
                </a:solidFill>
                <a:latin typeface="+mj-lt"/>
              </a:rPr>
              <a:t> </a:t>
            </a:r>
            <a:r>
              <a:rPr lang="en-US" altLang="ko-KR" sz="2000" i="0" u="none" strike="noStrike" spc="-100" dirty="0">
                <a:solidFill>
                  <a:srgbClr val="000000"/>
                </a:solidFill>
                <a:latin typeface="+mj-lt"/>
              </a:rPr>
              <a:t>TFT</a:t>
            </a:r>
            <a:endParaRPr lang="en-US" altLang="ko-KR" sz="2400" i="0" u="none" strike="noStrike" spc="-100" dirty="0">
              <a:solidFill>
                <a:srgbClr val="000000"/>
              </a:solidFill>
              <a:latin typeface="+mj-l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4775200" y="5194300"/>
            <a:ext cx="104394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1511300"/>
            <a:ext cx="139700" cy="1041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22800" y="9448800"/>
            <a:ext cx="1447800" cy="355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08900" y="4038600"/>
            <a:ext cx="10337800" cy="42926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7437100" y="9398000"/>
            <a:ext cx="3556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2100" b="0" i="0" u="none" strike="noStrike" spc="-100">
                <a:solidFill>
                  <a:srgbClr val="FFFFFF"/>
                </a:solidFill>
                <a:latin typeface="THELuxGoB"/>
              </a:rPr>
              <a:t>07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27100" y="1219200"/>
            <a:ext cx="9664700" cy="152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4600" b="1" i="0" u="none" strike="noStrike" spc="-100">
                <a:solidFill>
                  <a:srgbClr val="000000"/>
                </a:solidFill>
                <a:ea typeface="Geologica Roman SemiBold"/>
              </a:rPr>
              <a:t>모델</a:t>
            </a:r>
            <a:r>
              <a:rPr lang="en-US" sz="4600" b="1" i="0" u="none" strike="noStrike" spc="-100">
                <a:solidFill>
                  <a:srgbClr val="000000"/>
                </a:solidFill>
                <a:latin typeface="Geologica Roman SemiBold"/>
              </a:rPr>
              <a:t> </a:t>
            </a:r>
            <a:r>
              <a:rPr lang="ko-KR" sz="4600" b="1" i="0" u="none" strike="noStrike" spc="-100">
                <a:solidFill>
                  <a:srgbClr val="000000"/>
                </a:solidFill>
                <a:ea typeface="Geologica Roman SemiBold"/>
              </a:rPr>
              <a:t>설계</a:t>
            </a:r>
            <a:r>
              <a:rPr lang="en-US" sz="4600" b="1" i="0" u="none" strike="noStrike" spc="-100">
                <a:solidFill>
                  <a:srgbClr val="000000"/>
                </a:solidFill>
                <a:latin typeface="Geologica Roman SemiBold"/>
              </a:rPr>
              <a:t> </a:t>
            </a:r>
            <a:r>
              <a:rPr lang="ko-KR" sz="4600" b="1" i="0" u="none" strike="noStrike" spc="-100">
                <a:solidFill>
                  <a:srgbClr val="000000"/>
                </a:solidFill>
                <a:ea typeface="Geologica Roman SemiBold"/>
              </a:rPr>
              <a:t>및</a:t>
            </a:r>
            <a:r>
              <a:rPr lang="en-US" sz="4600" b="1" i="0" u="none" strike="noStrike" spc="-100">
                <a:solidFill>
                  <a:srgbClr val="000000"/>
                </a:solidFill>
                <a:latin typeface="Geologica Roman SemiBold"/>
              </a:rPr>
              <a:t> </a:t>
            </a:r>
            <a:r>
              <a:rPr lang="ko-KR" sz="4600" b="1" i="0" u="none" strike="noStrike" spc="-100">
                <a:solidFill>
                  <a:srgbClr val="000000"/>
                </a:solidFill>
                <a:ea typeface="Geologica Roman SemiBold"/>
              </a:rPr>
              <a:t>성능</a:t>
            </a:r>
            <a:r>
              <a:rPr lang="en-US" sz="4600" b="1" i="0" u="none" strike="noStrike" spc="-100">
                <a:solidFill>
                  <a:srgbClr val="000000"/>
                </a:solidFill>
                <a:latin typeface="Geologica Roman SemiBold"/>
              </a:rPr>
              <a:t> </a:t>
            </a:r>
            <a:r>
              <a:rPr lang="ko-KR" sz="4600" b="1" i="0" u="none" strike="noStrike" spc="-100">
                <a:solidFill>
                  <a:srgbClr val="000000"/>
                </a:solidFill>
                <a:ea typeface="Geologica Roman SemiBold"/>
              </a:rPr>
              <a:t>지표</a:t>
            </a:r>
            <a:r>
              <a:rPr lang="en-US" sz="4600" b="1" i="0" u="none" strike="noStrike" spc="-100">
                <a:solidFill>
                  <a:srgbClr val="000000"/>
                </a:solidFill>
                <a:latin typeface="Geologica Roman SemiBold"/>
              </a:rPr>
              <a:t> </a:t>
            </a:r>
          </a:p>
          <a:p>
            <a:pPr lvl="0" algn="l">
              <a:lnSpc>
                <a:spcPct val="99600"/>
              </a:lnSpc>
            </a:pPr>
            <a:r>
              <a:rPr lang="en-US" sz="4600" b="1" i="0" u="none" strike="noStrike" spc="-100">
                <a:solidFill>
                  <a:srgbClr val="000000"/>
                </a:solidFill>
                <a:latin typeface="Geologica Roman SemiBold"/>
              </a:rPr>
              <a:t>- Sequential LSTM-Transformer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10" name="TextBox 10"/>
          <p:cNvSpPr txBox="1"/>
          <p:nvPr/>
        </p:nvSpPr>
        <p:spPr>
          <a:xfrm>
            <a:off x="1092200" y="3365500"/>
            <a:ext cx="29210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8770"/>
              </a:lnSpc>
            </a:pPr>
            <a:r>
              <a:rPr lang="en-US" sz="3000" b="0" i="0" u="none" strike="noStrike" spc="-100">
                <a:solidFill>
                  <a:srgbClr val="3ACCAD"/>
                </a:solidFill>
                <a:ea typeface="THELuxGoB"/>
              </a:rPr>
              <a:t>❶</a:t>
            </a:r>
            <a:r>
              <a:rPr lang="en-US" sz="3000" b="0" i="0" u="none" strike="noStrike" spc="-100">
                <a:solidFill>
                  <a:srgbClr val="000000"/>
                </a:solidFill>
                <a:latin typeface="THELuxGoB"/>
              </a:rPr>
              <a:t> </a:t>
            </a:r>
            <a:r>
              <a:rPr lang="ko-KR" sz="3000" b="0" i="0" u="none" strike="noStrike" spc="-100">
                <a:solidFill>
                  <a:srgbClr val="000000"/>
                </a:solidFill>
                <a:ea typeface="THELuxGoB"/>
              </a:rPr>
              <a:t>구조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55700" y="3975100"/>
            <a:ext cx="7023100" cy="914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5289"/>
              </a:lnSpc>
            </a:pPr>
            <a:r>
              <a:rPr lang="en-US" sz="2400" b="0" i="0" u="none" strike="noStrike" spc="-100" dirty="0">
                <a:solidFill>
                  <a:srgbClr val="000000"/>
                </a:solidFill>
                <a:latin typeface="THELuxGoR"/>
              </a:rPr>
              <a:t>LSTM </a:t>
            </a:r>
            <a:r>
              <a:rPr lang="ko-KR" sz="2400" b="0" i="0" u="none" strike="noStrike" spc="-100" dirty="0">
                <a:solidFill>
                  <a:srgbClr val="000000"/>
                </a:solidFill>
                <a:ea typeface="THELuxGoR"/>
              </a:rPr>
              <a:t>층과</a:t>
            </a:r>
            <a:r>
              <a:rPr lang="en-US" sz="2400" b="0" i="0" u="none" strike="noStrike" spc="-100" dirty="0">
                <a:solidFill>
                  <a:srgbClr val="000000"/>
                </a:solidFill>
                <a:latin typeface="THELuxGoR"/>
              </a:rPr>
              <a:t> Transformer </a:t>
            </a:r>
            <a:r>
              <a:rPr lang="ko-KR" sz="2400" b="0" i="0" u="none" strike="noStrike" spc="-100" dirty="0">
                <a:solidFill>
                  <a:srgbClr val="000000"/>
                </a:solidFill>
                <a:ea typeface="THELuxGoR"/>
              </a:rPr>
              <a:t>모듈을</a:t>
            </a:r>
            <a:r>
              <a:rPr lang="en-US" sz="2400" b="0" i="0" u="none" strike="noStrike" spc="-100" dirty="0">
                <a:solidFill>
                  <a:srgbClr val="000000"/>
                </a:solidFill>
                <a:latin typeface="THELuxGoR"/>
              </a:rPr>
              <a:t> </a:t>
            </a:r>
            <a:r>
              <a:rPr lang="ko-KR" sz="2400" b="0" i="0" u="none" strike="noStrike" spc="-100" dirty="0">
                <a:solidFill>
                  <a:srgbClr val="000000"/>
                </a:solidFill>
                <a:ea typeface="THELuxGoR"/>
              </a:rPr>
              <a:t>결합한</a:t>
            </a:r>
            <a:r>
              <a:rPr lang="en-US" sz="2400" b="0" i="0" u="none" strike="noStrike" spc="-100" dirty="0">
                <a:solidFill>
                  <a:srgbClr val="000000"/>
                </a:solidFill>
                <a:latin typeface="THELuxGoR"/>
              </a:rPr>
              <a:t> </a:t>
            </a:r>
            <a:r>
              <a:rPr lang="ko-KR" sz="2400" b="0" i="0" u="none" strike="noStrike" spc="-100" dirty="0">
                <a:solidFill>
                  <a:srgbClr val="000000"/>
                </a:solidFill>
                <a:ea typeface="THELuxGoR"/>
              </a:rPr>
              <a:t>하이브리드</a:t>
            </a:r>
            <a:r>
              <a:rPr lang="en-US" sz="2400" b="0" i="0" u="none" strike="noStrike" spc="-100" dirty="0">
                <a:solidFill>
                  <a:srgbClr val="000000"/>
                </a:solidFill>
                <a:latin typeface="THELuxGoR"/>
              </a:rPr>
              <a:t> </a:t>
            </a:r>
            <a:r>
              <a:rPr lang="ko-KR" sz="2400" b="0" i="0" u="none" strike="noStrike" spc="-100" dirty="0">
                <a:solidFill>
                  <a:srgbClr val="000000"/>
                </a:solidFill>
                <a:ea typeface="THELuxGoR"/>
              </a:rPr>
              <a:t>구조</a:t>
            </a:r>
          </a:p>
          <a:p>
            <a:pPr lvl="0" algn="l">
              <a:lnSpc>
                <a:spcPct val="135289"/>
              </a:lnSpc>
            </a:pPr>
            <a:r>
              <a:rPr lang="ko-KR" sz="2400" b="0" i="0" u="none" strike="noStrike" spc="-100" dirty="0">
                <a:solidFill>
                  <a:srgbClr val="000000"/>
                </a:solidFill>
                <a:ea typeface="THELuxGoR"/>
              </a:rPr>
              <a:t>단기</a:t>
            </a:r>
            <a:r>
              <a:rPr lang="en-US" sz="2400" b="0" i="0" u="none" strike="noStrike" spc="-100" dirty="0">
                <a:solidFill>
                  <a:srgbClr val="000000"/>
                </a:solidFill>
                <a:latin typeface="THELuxGoR"/>
              </a:rPr>
              <a:t> </a:t>
            </a:r>
            <a:r>
              <a:rPr lang="ko-KR" sz="2400" b="0" i="0" u="none" strike="noStrike" spc="-100" dirty="0">
                <a:solidFill>
                  <a:srgbClr val="000000"/>
                </a:solidFill>
                <a:ea typeface="THELuxGoR"/>
              </a:rPr>
              <a:t>및</a:t>
            </a:r>
            <a:r>
              <a:rPr lang="en-US" sz="2400" b="0" i="0" u="none" strike="noStrike" spc="-100" dirty="0">
                <a:solidFill>
                  <a:srgbClr val="000000"/>
                </a:solidFill>
                <a:latin typeface="THELuxGoR"/>
              </a:rPr>
              <a:t> </a:t>
            </a:r>
            <a:r>
              <a:rPr lang="ko-KR" sz="2400" b="0" i="0" u="none" strike="noStrike" spc="-100" dirty="0">
                <a:solidFill>
                  <a:srgbClr val="000000"/>
                </a:solidFill>
                <a:ea typeface="THELuxGoR"/>
              </a:rPr>
              <a:t>장기</a:t>
            </a:r>
            <a:r>
              <a:rPr lang="en-US" sz="2400" b="0" i="0" u="none" strike="noStrike" spc="-100" dirty="0">
                <a:solidFill>
                  <a:srgbClr val="000000"/>
                </a:solidFill>
                <a:latin typeface="THELuxGoR"/>
              </a:rPr>
              <a:t> </a:t>
            </a:r>
            <a:r>
              <a:rPr lang="ko-KR" sz="2400" b="0" i="0" u="none" strike="noStrike" spc="-100" dirty="0">
                <a:solidFill>
                  <a:srgbClr val="000000"/>
                </a:solidFill>
                <a:ea typeface="THELuxGoR"/>
              </a:rPr>
              <a:t>패턴</a:t>
            </a:r>
            <a:r>
              <a:rPr lang="en-US" sz="2400" b="0" i="0" u="none" strike="noStrike" spc="-100" dirty="0">
                <a:solidFill>
                  <a:srgbClr val="000000"/>
                </a:solidFill>
                <a:latin typeface="THELuxGoR"/>
              </a:rPr>
              <a:t> </a:t>
            </a:r>
            <a:r>
              <a:rPr lang="ko-KR" sz="2400" b="0" i="0" u="none" strike="noStrike" spc="-100" dirty="0">
                <a:solidFill>
                  <a:srgbClr val="000000"/>
                </a:solidFill>
                <a:ea typeface="THELuxGoR"/>
              </a:rPr>
              <a:t>동시</a:t>
            </a:r>
            <a:r>
              <a:rPr lang="en-US" sz="2400" b="0" i="0" u="none" strike="noStrike" spc="-100" dirty="0">
                <a:solidFill>
                  <a:srgbClr val="000000"/>
                </a:solidFill>
                <a:latin typeface="THELuxGoR"/>
              </a:rPr>
              <a:t> </a:t>
            </a:r>
            <a:r>
              <a:rPr lang="ko-KR" sz="2400" b="0" i="0" u="none" strike="noStrike" spc="-100" dirty="0">
                <a:solidFill>
                  <a:srgbClr val="000000"/>
                </a:solidFill>
                <a:ea typeface="THELuxGoR"/>
              </a:rPr>
              <a:t>학습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13" name="TextBox 13"/>
          <p:cNvSpPr txBox="1"/>
          <p:nvPr/>
        </p:nvSpPr>
        <p:spPr>
          <a:xfrm>
            <a:off x="1092200" y="5168900"/>
            <a:ext cx="41148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8770"/>
              </a:lnSpc>
            </a:pPr>
            <a:r>
              <a:rPr lang="en-US" sz="3000" b="0" i="0" u="none" strike="noStrike" spc="-100">
                <a:solidFill>
                  <a:srgbClr val="3ACCAD"/>
                </a:solidFill>
                <a:ea typeface="THELuxGoB"/>
              </a:rPr>
              <a:t>❷</a:t>
            </a:r>
            <a:r>
              <a:rPr lang="en-US" sz="3000" b="0" i="0" u="none" strike="noStrike" spc="-100">
                <a:solidFill>
                  <a:srgbClr val="000000"/>
                </a:solidFill>
                <a:latin typeface="THELuxGoB"/>
              </a:rPr>
              <a:t> </a:t>
            </a:r>
            <a:r>
              <a:rPr lang="ko-KR" sz="3000" b="0" i="0" u="none" strike="noStrike" spc="-100">
                <a:solidFill>
                  <a:srgbClr val="000000"/>
                </a:solidFill>
                <a:ea typeface="THELuxGoB"/>
              </a:rPr>
              <a:t>양방향</a:t>
            </a:r>
            <a:r>
              <a:rPr lang="en-US" sz="3000" b="0" i="0" u="none" strike="noStrike" spc="-100">
                <a:solidFill>
                  <a:srgbClr val="000000"/>
                </a:solidFill>
                <a:latin typeface="THELuxGoB"/>
              </a:rPr>
              <a:t> LSTM </a:t>
            </a:r>
            <a:r>
              <a:rPr lang="ko-KR" sz="3000" b="0" i="0" u="none" strike="noStrike" spc="-100">
                <a:solidFill>
                  <a:srgbClr val="000000"/>
                </a:solidFill>
                <a:ea typeface="THELuxGoB"/>
              </a:rPr>
              <a:t>층</a:t>
            </a:r>
            <a:r>
              <a:rPr lang="en-US" sz="3000" b="0" i="0" u="none" strike="noStrike" spc="-100">
                <a:solidFill>
                  <a:srgbClr val="000000"/>
                </a:solidFill>
                <a:latin typeface="THELuxGoB"/>
              </a:rPr>
              <a:t> 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92200" y="5816600"/>
            <a:ext cx="70231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5289"/>
              </a:lnSpc>
            </a:pPr>
            <a:r>
              <a:rPr lang="ko-KR" sz="2400" b="0" i="0" u="none" strike="noStrike" spc="-100" dirty="0">
                <a:solidFill>
                  <a:srgbClr val="000000"/>
                </a:solidFill>
                <a:ea typeface="THELuxGoR"/>
              </a:rPr>
              <a:t>순차적</a:t>
            </a:r>
            <a:r>
              <a:rPr lang="en-US" sz="2400" b="0" i="0" u="none" strike="noStrike" spc="-100" dirty="0">
                <a:solidFill>
                  <a:srgbClr val="000000"/>
                </a:solidFill>
                <a:latin typeface="THELuxGoR"/>
              </a:rPr>
              <a:t> </a:t>
            </a:r>
            <a:r>
              <a:rPr lang="ko-KR" sz="2400" b="0" i="0" u="none" strike="noStrike" spc="-100" dirty="0">
                <a:solidFill>
                  <a:srgbClr val="000000"/>
                </a:solidFill>
                <a:ea typeface="THELuxGoR"/>
              </a:rPr>
              <a:t>종속성</a:t>
            </a:r>
            <a:r>
              <a:rPr lang="en-US" sz="2400" b="0" i="0" u="none" strike="noStrike" spc="-100" dirty="0">
                <a:solidFill>
                  <a:srgbClr val="000000"/>
                </a:solidFill>
                <a:latin typeface="THELuxGoR"/>
              </a:rPr>
              <a:t> </a:t>
            </a:r>
            <a:r>
              <a:rPr lang="ko-KR" sz="2400" b="0" i="0" u="none" strike="noStrike" spc="-100" dirty="0">
                <a:solidFill>
                  <a:srgbClr val="000000"/>
                </a:solidFill>
                <a:ea typeface="THELuxGoR"/>
              </a:rPr>
              <a:t>학습</a:t>
            </a:r>
            <a:r>
              <a:rPr lang="en-US" sz="2400" b="0" i="0" u="none" strike="noStrike" spc="-100" dirty="0">
                <a:solidFill>
                  <a:srgbClr val="000000"/>
                </a:solidFill>
                <a:latin typeface="THELuxGoR"/>
              </a:rPr>
              <a:t>, </a:t>
            </a:r>
            <a:r>
              <a:rPr lang="ko-KR" sz="2400" b="0" i="0" u="none" strike="noStrike" spc="-100" dirty="0">
                <a:solidFill>
                  <a:srgbClr val="000000"/>
                </a:solidFill>
                <a:ea typeface="THELuxGoR"/>
              </a:rPr>
              <a:t>시계열</a:t>
            </a:r>
            <a:r>
              <a:rPr lang="en-US" sz="2400" b="0" i="0" u="none" strike="noStrike" spc="-100" dirty="0">
                <a:solidFill>
                  <a:srgbClr val="000000"/>
                </a:solidFill>
                <a:latin typeface="THELuxGoR"/>
              </a:rPr>
              <a:t> </a:t>
            </a:r>
            <a:r>
              <a:rPr lang="ko-KR" sz="2400" b="0" i="0" u="none" strike="noStrike" spc="-100" dirty="0">
                <a:solidFill>
                  <a:srgbClr val="000000"/>
                </a:solidFill>
                <a:ea typeface="THELuxGoR"/>
              </a:rPr>
              <a:t>데이터</a:t>
            </a:r>
            <a:r>
              <a:rPr lang="en-US" sz="2400" b="0" i="0" u="none" strike="noStrike" spc="-100" dirty="0">
                <a:solidFill>
                  <a:srgbClr val="000000"/>
                </a:solidFill>
                <a:latin typeface="THELuxGoR"/>
              </a:rPr>
              <a:t> </a:t>
            </a:r>
            <a:r>
              <a:rPr lang="ko-KR" sz="2400" b="0" i="0" u="none" strike="noStrike" spc="-100" dirty="0">
                <a:solidFill>
                  <a:srgbClr val="000000"/>
                </a:solidFill>
                <a:ea typeface="THELuxGoR"/>
              </a:rPr>
              <a:t>특징</a:t>
            </a:r>
            <a:r>
              <a:rPr lang="en-US" sz="2400" b="0" i="0" u="none" strike="noStrike" spc="-100" dirty="0">
                <a:solidFill>
                  <a:srgbClr val="000000"/>
                </a:solidFill>
                <a:latin typeface="THELuxGoR"/>
              </a:rPr>
              <a:t> </a:t>
            </a:r>
            <a:r>
              <a:rPr lang="ko-KR" sz="2400" b="0" i="0" u="none" strike="noStrike" spc="-100" dirty="0">
                <a:solidFill>
                  <a:srgbClr val="000000"/>
                </a:solidFill>
                <a:ea typeface="THELuxGoR"/>
              </a:rPr>
              <a:t>추출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92200" y="6642100"/>
            <a:ext cx="53086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8770"/>
              </a:lnSpc>
            </a:pPr>
            <a:r>
              <a:rPr lang="en-US" sz="3000" b="0" i="0" u="none" strike="noStrike" spc="-100" dirty="0">
                <a:solidFill>
                  <a:srgbClr val="3ACCAD"/>
                </a:solidFill>
                <a:ea typeface="THELuxGoB"/>
              </a:rPr>
              <a:t>❸ </a:t>
            </a:r>
            <a:r>
              <a:rPr lang="en-US" sz="3000" b="0" i="0" u="none" strike="noStrike" spc="-100" dirty="0">
                <a:solidFill>
                  <a:srgbClr val="000000"/>
                </a:solidFill>
                <a:latin typeface="THELuxGoB"/>
              </a:rPr>
              <a:t>Transformer</a:t>
            </a:r>
            <a:endParaRPr lang="ko-KR" sz="3000" b="0" i="0" u="none" strike="noStrike" spc="-100" dirty="0">
              <a:solidFill>
                <a:srgbClr val="000000"/>
              </a:solidFill>
              <a:ea typeface="THELuxGoB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155700" y="7264400"/>
            <a:ext cx="8140700" cy="914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5289"/>
              </a:lnSpc>
            </a:pPr>
            <a:r>
              <a:rPr lang="en-US" altLang="ko-KR" sz="2600" b="0" i="0" u="none" strike="noStrike" spc="-100" dirty="0">
                <a:solidFill>
                  <a:srgbClr val="000000"/>
                </a:solidFill>
                <a:ea typeface="THELuxGoR"/>
              </a:rPr>
              <a:t>Positional Encoding, Multi-Head Attention</a:t>
            </a:r>
          </a:p>
          <a:p>
            <a:pPr lvl="0" algn="l">
              <a:lnSpc>
                <a:spcPct val="135289"/>
              </a:lnSpc>
            </a:pPr>
            <a:r>
              <a:rPr lang="en-US" altLang="ko-KR" sz="2600" spc="-100" dirty="0">
                <a:solidFill>
                  <a:srgbClr val="000000"/>
                </a:solidFill>
                <a:ea typeface="THELuxGoR"/>
              </a:rPr>
              <a:t>Feedforward Neural Network, Layer Normalization</a:t>
            </a:r>
            <a:endParaRPr lang="ko-KR" sz="2600" b="0" i="0" u="none" strike="noStrike" spc="-100" dirty="0">
              <a:solidFill>
                <a:srgbClr val="000000"/>
              </a:solidFill>
              <a:ea typeface="THELuxGoR"/>
            </a:endParaRPr>
          </a:p>
        </p:txBody>
      </p:sp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0" name="TextBox 20"/>
          <p:cNvSpPr txBox="1"/>
          <p:nvPr/>
        </p:nvSpPr>
        <p:spPr>
          <a:xfrm>
            <a:off x="10414000" y="8483600"/>
            <a:ext cx="62103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74299"/>
              </a:lnSpc>
            </a:pPr>
            <a:r>
              <a:rPr lang="en-US" sz="2200" b="1" i="0" u="none" strike="noStrike" spc="-100">
                <a:solidFill>
                  <a:srgbClr val="000000"/>
                </a:solidFill>
                <a:latin typeface="THELuxGoR"/>
              </a:rPr>
              <a:t>[Sequential LSTM-Transformer </a:t>
            </a:r>
            <a:r>
              <a:rPr lang="ko-KR" sz="2200" b="1" i="0" u="none" strike="noStrike" spc="-100">
                <a:solidFill>
                  <a:srgbClr val="000000"/>
                </a:solidFill>
                <a:ea typeface="THELuxGoR"/>
              </a:rPr>
              <a:t>예측</a:t>
            </a:r>
            <a:r>
              <a:rPr lang="en-US" sz="2200" b="1" i="0" u="none" strike="noStrike" spc="-100">
                <a:solidFill>
                  <a:srgbClr val="000000"/>
                </a:solidFill>
                <a:latin typeface="THELuxGoR"/>
              </a:rPr>
              <a:t> </a:t>
            </a:r>
            <a:r>
              <a:rPr lang="ko-KR" sz="2200" b="1" i="0" u="none" strike="noStrike" spc="-100">
                <a:solidFill>
                  <a:srgbClr val="000000"/>
                </a:solidFill>
                <a:ea typeface="THELuxGoR"/>
              </a:rPr>
              <a:t>결과</a:t>
            </a:r>
            <a:r>
              <a:rPr lang="en-US" sz="2200" b="1" i="0" u="none" strike="noStrike" spc="-100">
                <a:solidFill>
                  <a:srgbClr val="000000"/>
                </a:solidFill>
                <a:latin typeface="THELuxGoR"/>
              </a:rPr>
              <a:t> </a:t>
            </a:r>
            <a:r>
              <a:rPr lang="ko-KR" sz="2200" b="1" i="0" u="none" strike="noStrike" spc="-100">
                <a:solidFill>
                  <a:srgbClr val="000000"/>
                </a:solidFill>
                <a:ea typeface="THELuxGoR"/>
              </a:rPr>
              <a:t>그래프</a:t>
            </a:r>
            <a:r>
              <a:rPr lang="en-US" sz="2200" b="1" i="0" u="none" strike="noStrike" spc="-100">
                <a:solidFill>
                  <a:srgbClr val="000000"/>
                </a:solidFill>
                <a:latin typeface="THELuxGoR"/>
              </a:rPr>
              <a:t>]</a:t>
            </a:r>
          </a:p>
        </p:txBody>
      </p:sp>
      <p:sp>
        <p:nvSpPr>
          <p:cNvPr id="21" name="TextBox 8">
            <a:extLst>
              <a:ext uri="{FF2B5EF4-FFF2-40B4-BE49-F238E27FC236}">
                <a16:creationId xmlns:a16="http://schemas.microsoft.com/office/drawing/2014/main" id="{061DA4A8-68F7-74BB-4C17-3CEA86E9C98F}"/>
              </a:ext>
            </a:extLst>
          </p:cNvPr>
          <p:cNvSpPr txBox="1"/>
          <p:nvPr/>
        </p:nvSpPr>
        <p:spPr>
          <a:xfrm>
            <a:off x="927100" y="114300"/>
            <a:ext cx="8988425" cy="66675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>
              <a:lnSpc>
                <a:spcPct val="98770"/>
              </a:lnSpc>
            </a:pPr>
            <a:r>
              <a:rPr lang="ko-KR" altLang="en-US" sz="2400" i="0" dirty="0">
                <a:effectLst/>
                <a:latin typeface="+mj-lt"/>
              </a:rPr>
              <a:t>❶</a:t>
            </a:r>
            <a:r>
              <a:rPr lang="en-US" sz="2400" i="0" u="none" strike="noStrike" spc="-100" dirty="0">
                <a:latin typeface="+mj-lt"/>
                <a:ea typeface="THELuxGoB"/>
              </a:rPr>
              <a:t> LSTM </a:t>
            </a:r>
            <a:r>
              <a:rPr lang="ko-KR" altLang="en-US" sz="2400" i="0" dirty="0">
                <a:solidFill>
                  <a:srgbClr val="0D0C22"/>
                </a:solidFill>
                <a:effectLst/>
                <a:latin typeface="+mj-lt"/>
              </a:rPr>
              <a:t>❷</a:t>
            </a:r>
            <a:r>
              <a:rPr lang="en-US" altLang="ko-KR" sz="2400" i="0" u="none" strike="noStrike" spc="-100" dirty="0">
                <a:solidFill>
                  <a:srgbClr val="000000"/>
                </a:solidFill>
                <a:latin typeface="+mj-lt"/>
                <a:ea typeface="THELuxGoB"/>
              </a:rPr>
              <a:t> </a:t>
            </a:r>
            <a:r>
              <a:rPr lang="en-US" altLang="ko-KR" sz="2400" i="0" u="none" strike="noStrike" spc="-100" dirty="0">
                <a:solidFill>
                  <a:srgbClr val="3ACCAD"/>
                </a:solidFill>
                <a:latin typeface="+mj-lt"/>
                <a:ea typeface="THELuxGoB"/>
              </a:rPr>
              <a:t>Sequential </a:t>
            </a:r>
            <a:r>
              <a:rPr lang="en-US" altLang="ko-KR" sz="2400" i="0" u="none" strike="noStrike" spc="-100" dirty="0">
                <a:solidFill>
                  <a:srgbClr val="3ACCAD"/>
                </a:solidFill>
                <a:latin typeface="+mj-lt"/>
              </a:rPr>
              <a:t>LSTM-Transformer </a:t>
            </a:r>
            <a:r>
              <a:rPr lang="ko-KR" altLang="en-US" sz="2400" i="0" dirty="0">
                <a:solidFill>
                  <a:srgbClr val="0D0C22"/>
                </a:solidFill>
                <a:effectLst/>
                <a:latin typeface="+mj-lt"/>
              </a:rPr>
              <a:t>❸</a:t>
            </a:r>
            <a:r>
              <a:rPr lang="en-US" altLang="ko-KR" sz="2400" i="0" u="none" strike="noStrike" spc="-100" dirty="0">
                <a:solidFill>
                  <a:srgbClr val="000000"/>
                </a:solidFill>
                <a:latin typeface="+mj-lt"/>
                <a:ea typeface="THELuxGoB"/>
              </a:rPr>
              <a:t> Parallel </a:t>
            </a:r>
            <a:r>
              <a:rPr lang="en-US" altLang="ko-KR" sz="2400" i="0" u="none" strike="noStrike" spc="-100" dirty="0">
                <a:solidFill>
                  <a:srgbClr val="000000"/>
                </a:solidFill>
                <a:latin typeface="+mj-lt"/>
              </a:rPr>
              <a:t>LSTM-Transformer </a:t>
            </a:r>
            <a:r>
              <a:rPr lang="ko-KR" altLang="en-US" sz="2400" i="0" dirty="0">
                <a:solidFill>
                  <a:srgbClr val="0D0C22"/>
                </a:solidFill>
                <a:effectLst/>
                <a:latin typeface="+mj-lt"/>
              </a:rPr>
              <a:t>❹</a:t>
            </a:r>
            <a:r>
              <a:rPr lang="ko-KR" altLang="en-US" sz="3600" dirty="0">
                <a:solidFill>
                  <a:srgbClr val="0D0C22"/>
                </a:solidFill>
                <a:latin typeface="+mj-lt"/>
              </a:rPr>
              <a:t> </a:t>
            </a:r>
            <a:r>
              <a:rPr lang="en-US" altLang="ko-KR" sz="2000" i="0" u="none" strike="noStrike" spc="-100" dirty="0">
                <a:solidFill>
                  <a:srgbClr val="000000"/>
                </a:solidFill>
                <a:latin typeface="+mj-lt"/>
              </a:rPr>
              <a:t>TFT</a:t>
            </a:r>
            <a:endParaRPr lang="en-US" altLang="ko-KR" sz="2400" i="0" u="none" strike="noStrike" spc="-100" dirty="0">
              <a:solidFill>
                <a:srgbClr val="000000"/>
              </a:solidFill>
              <a:latin typeface="+mj-l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4775200" y="5194300"/>
            <a:ext cx="104394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1511300"/>
            <a:ext cx="139700" cy="1041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22800" y="9448800"/>
            <a:ext cx="1447800" cy="355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0900" y="3498850"/>
            <a:ext cx="10845800" cy="45593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7437100" y="9398000"/>
            <a:ext cx="3556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2100" b="0" i="0" u="none" strike="noStrike" spc="-100">
                <a:solidFill>
                  <a:srgbClr val="FFFFFF"/>
                </a:solidFill>
                <a:latin typeface="THELuxGoB"/>
              </a:rPr>
              <a:t>08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27100" y="1219200"/>
            <a:ext cx="9664700" cy="152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4600" b="1" i="0" u="none" strike="noStrike" spc="-100">
                <a:solidFill>
                  <a:srgbClr val="000000"/>
                </a:solidFill>
                <a:ea typeface="Geologica Roman SemiBold"/>
              </a:rPr>
              <a:t>모델</a:t>
            </a:r>
            <a:r>
              <a:rPr lang="en-US" sz="4600" b="1" i="0" u="none" strike="noStrike" spc="-100">
                <a:solidFill>
                  <a:srgbClr val="000000"/>
                </a:solidFill>
                <a:latin typeface="Geologica Roman SemiBold"/>
              </a:rPr>
              <a:t> </a:t>
            </a:r>
            <a:r>
              <a:rPr lang="ko-KR" sz="4600" b="1" i="0" u="none" strike="noStrike" spc="-100">
                <a:solidFill>
                  <a:srgbClr val="000000"/>
                </a:solidFill>
                <a:ea typeface="Geologica Roman SemiBold"/>
              </a:rPr>
              <a:t>설계</a:t>
            </a:r>
            <a:r>
              <a:rPr lang="en-US" sz="4600" b="1" i="0" u="none" strike="noStrike" spc="-100">
                <a:solidFill>
                  <a:srgbClr val="000000"/>
                </a:solidFill>
                <a:latin typeface="Geologica Roman SemiBold"/>
              </a:rPr>
              <a:t> </a:t>
            </a:r>
            <a:r>
              <a:rPr lang="ko-KR" sz="4600" b="1" i="0" u="none" strike="noStrike" spc="-100">
                <a:solidFill>
                  <a:srgbClr val="000000"/>
                </a:solidFill>
                <a:ea typeface="Geologica Roman SemiBold"/>
              </a:rPr>
              <a:t>및</a:t>
            </a:r>
            <a:r>
              <a:rPr lang="en-US" sz="4600" b="1" i="0" u="none" strike="noStrike" spc="-100">
                <a:solidFill>
                  <a:srgbClr val="000000"/>
                </a:solidFill>
                <a:latin typeface="Geologica Roman SemiBold"/>
              </a:rPr>
              <a:t> </a:t>
            </a:r>
            <a:r>
              <a:rPr lang="ko-KR" sz="4600" b="1" i="0" u="none" strike="noStrike" spc="-100">
                <a:solidFill>
                  <a:srgbClr val="000000"/>
                </a:solidFill>
                <a:ea typeface="Geologica Roman SemiBold"/>
              </a:rPr>
              <a:t>성능</a:t>
            </a:r>
            <a:r>
              <a:rPr lang="en-US" sz="4600" b="1" i="0" u="none" strike="noStrike" spc="-100">
                <a:solidFill>
                  <a:srgbClr val="000000"/>
                </a:solidFill>
                <a:latin typeface="Geologica Roman SemiBold"/>
              </a:rPr>
              <a:t> </a:t>
            </a:r>
            <a:r>
              <a:rPr lang="ko-KR" sz="4600" b="1" i="0" u="none" strike="noStrike" spc="-100">
                <a:solidFill>
                  <a:srgbClr val="000000"/>
                </a:solidFill>
                <a:ea typeface="Geologica Roman SemiBold"/>
              </a:rPr>
              <a:t>지표</a:t>
            </a:r>
            <a:r>
              <a:rPr lang="en-US" sz="4600" b="1" i="0" u="none" strike="noStrike" spc="-100">
                <a:solidFill>
                  <a:srgbClr val="000000"/>
                </a:solidFill>
                <a:latin typeface="Geologica Roman SemiBold"/>
              </a:rPr>
              <a:t> </a:t>
            </a:r>
          </a:p>
          <a:p>
            <a:pPr lvl="0" algn="l">
              <a:lnSpc>
                <a:spcPct val="99600"/>
              </a:lnSpc>
            </a:pPr>
            <a:r>
              <a:rPr lang="en-US" sz="4600" b="1" i="0" u="none" strike="noStrike" spc="-100">
                <a:solidFill>
                  <a:srgbClr val="000000"/>
                </a:solidFill>
                <a:latin typeface="Geologica Roman SemiBold"/>
              </a:rPr>
              <a:t>- Parellal LSTM-Transformer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9" name="TextBox 9"/>
          <p:cNvSpPr txBox="1"/>
          <p:nvPr/>
        </p:nvSpPr>
        <p:spPr>
          <a:xfrm>
            <a:off x="1181100" y="3124200"/>
            <a:ext cx="29210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8770"/>
              </a:lnSpc>
            </a:pPr>
            <a:r>
              <a:rPr lang="en-US" sz="3000" b="0" i="0" u="none" strike="noStrike" spc="-100">
                <a:solidFill>
                  <a:srgbClr val="3ACCAD"/>
                </a:solidFill>
                <a:ea typeface="THELuxGoB"/>
              </a:rPr>
              <a:t>❶</a:t>
            </a:r>
            <a:r>
              <a:rPr lang="en-US" sz="3000" b="0" i="0" u="none" strike="noStrike" spc="-100">
                <a:solidFill>
                  <a:srgbClr val="000000"/>
                </a:solidFill>
                <a:latin typeface="THELuxGoB"/>
              </a:rPr>
              <a:t> </a:t>
            </a:r>
            <a:r>
              <a:rPr lang="ko-KR" sz="3000" b="0" i="0" u="none" strike="noStrike" spc="-100">
                <a:solidFill>
                  <a:srgbClr val="000000"/>
                </a:solidFill>
                <a:ea typeface="THELuxGoB"/>
              </a:rPr>
              <a:t>구조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81100" y="3695700"/>
            <a:ext cx="6616700" cy="914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5289"/>
              </a:lnSpc>
            </a:pPr>
            <a:r>
              <a:rPr lang="en-US" sz="2400" b="0" i="0" u="none" strike="noStrike" spc="-100">
                <a:solidFill>
                  <a:srgbClr val="000000"/>
                </a:solidFill>
                <a:latin typeface="THELuxGoR"/>
              </a:rPr>
              <a:t>LSTM, Transformer </a:t>
            </a:r>
            <a:r>
              <a:rPr lang="ko-KR" sz="2400" b="0" i="0" u="none" strike="noStrike" spc="-100">
                <a:solidFill>
                  <a:srgbClr val="000000"/>
                </a:solidFill>
                <a:ea typeface="THELuxGoR"/>
              </a:rPr>
              <a:t>모듈</a:t>
            </a:r>
            <a:r>
              <a:rPr lang="en-US" sz="2400" b="0" i="0" u="none" strike="noStrike" spc="-100">
                <a:solidFill>
                  <a:srgbClr val="000000"/>
                </a:solidFill>
                <a:latin typeface="THELuxGoR"/>
              </a:rPr>
              <a:t> </a:t>
            </a:r>
            <a:r>
              <a:rPr lang="ko-KR" sz="2400" b="0" i="0" u="none" strike="noStrike" spc="-100">
                <a:solidFill>
                  <a:srgbClr val="000000"/>
                </a:solidFill>
                <a:ea typeface="THELuxGoR"/>
              </a:rPr>
              <a:t>병렬</a:t>
            </a:r>
            <a:r>
              <a:rPr lang="en-US" sz="2400" b="0" i="0" u="none" strike="noStrike" spc="-100">
                <a:solidFill>
                  <a:srgbClr val="000000"/>
                </a:solidFill>
                <a:latin typeface="THELuxGoR"/>
              </a:rPr>
              <a:t> </a:t>
            </a:r>
            <a:r>
              <a:rPr lang="ko-KR" sz="2400" b="0" i="0" u="none" strike="noStrike" spc="-100">
                <a:solidFill>
                  <a:srgbClr val="000000"/>
                </a:solidFill>
                <a:ea typeface="THELuxGoR"/>
              </a:rPr>
              <a:t>구성</a:t>
            </a:r>
          </a:p>
          <a:p>
            <a:pPr lvl="0" algn="l">
              <a:lnSpc>
                <a:spcPct val="135289"/>
              </a:lnSpc>
            </a:pPr>
            <a:r>
              <a:rPr lang="ko-KR" sz="2400" b="0" i="0" u="none" strike="noStrike" spc="-100">
                <a:solidFill>
                  <a:srgbClr val="000000"/>
                </a:solidFill>
                <a:ea typeface="THELuxGoR"/>
              </a:rPr>
              <a:t>서로</a:t>
            </a:r>
            <a:r>
              <a:rPr lang="en-US" sz="2400" b="0" i="0" u="none" strike="noStrike" spc="-100">
                <a:solidFill>
                  <a:srgbClr val="000000"/>
                </a:solidFill>
                <a:latin typeface="THELuxGoR"/>
              </a:rPr>
              <a:t> </a:t>
            </a:r>
            <a:r>
              <a:rPr lang="ko-KR" sz="2400" b="0" i="0" u="none" strike="noStrike" spc="-100">
                <a:solidFill>
                  <a:srgbClr val="000000"/>
                </a:solidFill>
                <a:ea typeface="THELuxGoR"/>
              </a:rPr>
              <a:t>다른</a:t>
            </a:r>
            <a:r>
              <a:rPr lang="en-US" sz="2400" b="0" i="0" u="none" strike="noStrike" spc="-100">
                <a:solidFill>
                  <a:srgbClr val="000000"/>
                </a:solidFill>
                <a:latin typeface="THELuxGoR"/>
              </a:rPr>
              <a:t> </a:t>
            </a:r>
            <a:r>
              <a:rPr lang="ko-KR" sz="2400" b="0" i="0" u="none" strike="noStrike" spc="-100">
                <a:solidFill>
                  <a:srgbClr val="000000"/>
                </a:solidFill>
                <a:ea typeface="THELuxGoR"/>
              </a:rPr>
              <a:t>방식으로</a:t>
            </a:r>
            <a:r>
              <a:rPr lang="en-US" sz="2400" b="0" i="0" u="none" strike="noStrike" spc="-100">
                <a:solidFill>
                  <a:srgbClr val="000000"/>
                </a:solidFill>
                <a:latin typeface="THELuxGoR"/>
              </a:rPr>
              <a:t> </a:t>
            </a:r>
            <a:r>
              <a:rPr lang="ko-KR" sz="2400" b="0" i="0" u="none" strike="noStrike" spc="-100">
                <a:solidFill>
                  <a:srgbClr val="000000"/>
                </a:solidFill>
                <a:ea typeface="THELuxGoR"/>
              </a:rPr>
              <a:t>시계열</a:t>
            </a:r>
            <a:r>
              <a:rPr lang="en-US" sz="2400" b="0" i="0" u="none" strike="noStrike" spc="-100">
                <a:solidFill>
                  <a:srgbClr val="000000"/>
                </a:solidFill>
                <a:latin typeface="THELuxGoR"/>
              </a:rPr>
              <a:t> </a:t>
            </a:r>
            <a:r>
              <a:rPr lang="ko-KR" sz="2400" b="0" i="0" u="none" strike="noStrike" spc="-100">
                <a:solidFill>
                  <a:srgbClr val="000000"/>
                </a:solidFill>
                <a:ea typeface="THELuxGoR"/>
              </a:rPr>
              <a:t>데이터</a:t>
            </a:r>
            <a:r>
              <a:rPr lang="en-US" sz="2400" b="0" i="0" u="none" strike="noStrike" spc="-100">
                <a:solidFill>
                  <a:srgbClr val="000000"/>
                </a:solidFill>
                <a:latin typeface="THELuxGoR"/>
              </a:rPr>
              <a:t> </a:t>
            </a:r>
            <a:r>
              <a:rPr lang="ko-KR" sz="2400" b="0" i="0" u="none" strike="noStrike" spc="-100">
                <a:solidFill>
                  <a:srgbClr val="000000"/>
                </a:solidFill>
                <a:ea typeface="THELuxGoR"/>
              </a:rPr>
              <a:t>학습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81100" y="4724400"/>
            <a:ext cx="41148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8770"/>
              </a:lnSpc>
            </a:pPr>
            <a:r>
              <a:rPr lang="en-US" sz="3000" b="0" i="0" u="none" strike="noStrike" spc="-100" dirty="0">
                <a:solidFill>
                  <a:srgbClr val="3ACCAD"/>
                </a:solidFill>
                <a:ea typeface="THELuxGoB"/>
              </a:rPr>
              <a:t>❷</a:t>
            </a:r>
            <a:r>
              <a:rPr lang="en-US" sz="3000" b="0" i="0" u="none" strike="noStrike" spc="-100" dirty="0">
                <a:solidFill>
                  <a:srgbClr val="000000"/>
                </a:solidFill>
                <a:latin typeface="THELuxGoB"/>
              </a:rPr>
              <a:t> </a:t>
            </a:r>
            <a:r>
              <a:rPr lang="ko-KR" sz="3000" b="0" i="0" u="none" strike="noStrike" spc="-100" dirty="0">
                <a:solidFill>
                  <a:srgbClr val="000000"/>
                </a:solidFill>
                <a:ea typeface="THELuxGoB"/>
              </a:rPr>
              <a:t>양방향</a:t>
            </a:r>
            <a:r>
              <a:rPr lang="en-US" sz="3000" b="0" i="0" u="none" strike="noStrike" spc="-100" dirty="0">
                <a:solidFill>
                  <a:srgbClr val="000000"/>
                </a:solidFill>
                <a:latin typeface="THELuxGoB"/>
              </a:rPr>
              <a:t> LSTM</a:t>
            </a:r>
            <a:r>
              <a:rPr lang="ko-KR" sz="3000" b="0" i="0" u="none" strike="noStrike" spc="-100" dirty="0">
                <a:solidFill>
                  <a:srgbClr val="000000"/>
                </a:solidFill>
                <a:ea typeface="THELuxGoB"/>
              </a:rPr>
              <a:t>층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81100" y="5321300"/>
            <a:ext cx="70231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5289"/>
              </a:lnSpc>
            </a:pPr>
            <a:r>
              <a:rPr lang="ko-KR" sz="2400" b="0" i="0" u="none" strike="noStrike" spc="-100" dirty="0">
                <a:solidFill>
                  <a:srgbClr val="000000"/>
                </a:solidFill>
                <a:ea typeface="THELuxGoR"/>
              </a:rPr>
              <a:t>순차적</a:t>
            </a:r>
            <a:r>
              <a:rPr lang="en-US" sz="2400" b="0" i="0" u="none" strike="noStrike" spc="-100" dirty="0">
                <a:solidFill>
                  <a:srgbClr val="000000"/>
                </a:solidFill>
                <a:latin typeface="THELuxGoR"/>
              </a:rPr>
              <a:t> </a:t>
            </a:r>
            <a:r>
              <a:rPr lang="ko-KR" sz="2400" b="0" i="0" u="none" strike="noStrike" spc="-100" dirty="0">
                <a:solidFill>
                  <a:srgbClr val="000000"/>
                </a:solidFill>
                <a:ea typeface="THELuxGoR"/>
              </a:rPr>
              <a:t>종속성</a:t>
            </a:r>
            <a:r>
              <a:rPr lang="en-US" sz="2400" b="0" i="0" u="none" strike="noStrike" spc="-100" dirty="0">
                <a:solidFill>
                  <a:srgbClr val="000000"/>
                </a:solidFill>
                <a:latin typeface="THELuxGoR"/>
              </a:rPr>
              <a:t> </a:t>
            </a:r>
            <a:r>
              <a:rPr lang="ko-KR" sz="2400" b="0" i="0" u="none" strike="noStrike" spc="-100" dirty="0">
                <a:solidFill>
                  <a:srgbClr val="000000"/>
                </a:solidFill>
                <a:ea typeface="THELuxGoR"/>
              </a:rPr>
              <a:t>학습</a:t>
            </a:r>
            <a:r>
              <a:rPr lang="en-US" altLang="ko-KR" sz="2400" b="0" i="0" u="none" strike="noStrike" spc="-100" dirty="0">
                <a:solidFill>
                  <a:srgbClr val="000000"/>
                </a:solidFill>
                <a:ea typeface="THELuxGoR"/>
              </a:rPr>
              <a:t>, </a:t>
            </a:r>
            <a:r>
              <a:rPr lang="ko-KR" altLang="en-US" sz="2400" b="0" i="0" u="none" strike="noStrike" spc="-100" dirty="0">
                <a:solidFill>
                  <a:srgbClr val="000000"/>
                </a:solidFill>
                <a:ea typeface="THELuxGoR"/>
              </a:rPr>
              <a:t>시계열 데이터 특징 추출</a:t>
            </a:r>
            <a:endParaRPr lang="ko-KR" sz="2400" b="0" i="0" u="none" strike="noStrike" spc="-100" dirty="0">
              <a:solidFill>
                <a:srgbClr val="000000"/>
              </a:solidFill>
              <a:ea typeface="THELuxGoR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181100" y="6000750"/>
            <a:ext cx="46228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8770"/>
              </a:lnSpc>
            </a:pPr>
            <a:r>
              <a:rPr lang="en-US" sz="3000" b="0" i="0" u="none" strike="noStrike" spc="-100" dirty="0">
                <a:solidFill>
                  <a:srgbClr val="3ACCAD"/>
                </a:solidFill>
                <a:ea typeface="THELuxGoB"/>
              </a:rPr>
              <a:t>❸ </a:t>
            </a:r>
            <a:r>
              <a:rPr lang="en-US" sz="3000" b="0" i="0" u="none" strike="noStrike" spc="-100" dirty="0">
                <a:solidFill>
                  <a:srgbClr val="000000"/>
                </a:solidFill>
                <a:latin typeface="THELuxGoB"/>
              </a:rPr>
              <a:t>Transformer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44600" y="6546850"/>
            <a:ext cx="8140700" cy="914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5289"/>
              </a:lnSpc>
            </a:pPr>
            <a:r>
              <a:rPr lang="en-US" altLang="ko-KR" sz="2600" b="0" i="0" u="none" strike="noStrike" spc="-100" dirty="0">
                <a:solidFill>
                  <a:srgbClr val="000000"/>
                </a:solidFill>
                <a:ea typeface="THELuxGoR"/>
              </a:rPr>
              <a:t>Positional Encoding, Multi-Head Attention</a:t>
            </a:r>
          </a:p>
          <a:p>
            <a:pPr lvl="0" algn="l">
              <a:lnSpc>
                <a:spcPct val="135289"/>
              </a:lnSpc>
            </a:pPr>
            <a:r>
              <a:rPr lang="en-US" altLang="ko-KR" sz="2600" spc="-100" dirty="0">
                <a:solidFill>
                  <a:srgbClr val="000000"/>
                </a:solidFill>
                <a:ea typeface="THELuxGoR"/>
              </a:rPr>
              <a:t>Feedforward Neural Network, Layer Normalization</a:t>
            </a:r>
            <a:endParaRPr lang="ko-KR" altLang="ko-KR" sz="2600" b="0" i="0" u="none" strike="noStrike" spc="-100" dirty="0">
              <a:solidFill>
                <a:srgbClr val="000000"/>
              </a:solidFill>
              <a:ea typeface="THELuxGoR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193800" y="7648575"/>
            <a:ext cx="46228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8770"/>
              </a:lnSpc>
            </a:pPr>
            <a:r>
              <a:rPr lang="en-US" sz="4800" b="0" i="0" u="none" strike="noStrike" spc="-100" dirty="0">
                <a:solidFill>
                  <a:srgbClr val="3ACCAD"/>
                </a:solidFill>
                <a:ea typeface="THELuxGoB"/>
              </a:rPr>
              <a:t>➍</a:t>
            </a:r>
            <a:r>
              <a:rPr lang="en-US" sz="3000" b="0" i="0" u="none" strike="noStrike" spc="-100" dirty="0">
                <a:solidFill>
                  <a:srgbClr val="3ACCAD"/>
                </a:solidFill>
                <a:ea typeface="THELuxGoB"/>
              </a:rPr>
              <a:t> </a:t>
            </a:r>
            <a:r>
              <a:rPr lang="ko-KR" sz="3000" b="0" i="0" u="none" strike="noStrike" spc="-100" dirty="0">
                <a:solidFill>
                  <a:srgbClr val="000000"/>
                </a:solidFill>
                <a:ea typeface="THELuxGoB"/>
              </a:rPr>
              <a:t>최종</a:t>
            </a:r>
            <a:r>
              <a:rPr lang="en-US" sz="3000" b="0" i="0" u="none" strike="noStrike" spc="-100" dirty="0">
                <a:solidFill>
                  <a:srgbClr val="000000"/>
                </a:solidFill>
                <a:latin typeface="THELuxGoB"/>
              </a:rPr>
              <a:t> </a:t>
            </a:r>
            <a:r>
              <a:rPr lang="ko-KR" sz="3000" b="0" i="0" u="none" strike="noStrike" spc="-100" dirty="0">
                <a:solidFill>
                  <a:srgbClr val="000000"/>
                </a:solidFill>
                <a:ea typeface="THELuxGoB"/>
              </a:rPr>
              <a:t>예측</a:t>
            </a:r>
            <a:r>
              <a:rPr lang="en-US" sz="3000" b="0" i="0" u="none" strike="noStrike" spc="-100" dirty="0">
                <a:solidFill>
                  <a:srgbClr val="000000"/>
                </a:solidFill>
                <a:latin typeface="THELuxGoB"/>
              </a:rPr>
              <a:t> 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57300" y="8245475"/>
            <a:ext cx="88011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5289"/>
              </a:lnSpc>
            </a:pPr>
            <a:r>
              <a:rPr lang="ko-KR" sz="2400" b="0" i="0" u="none" strike="noStrike" spc="-100" dirty="0">
                <a:solidFill>
                  <a:srgbClr val="000000"/>
                </a:solidFill>
                <a:ea typeface="THELuxGoR"/>
              </a:rPr>
              <a:t>출력</a:t>
            </a:r>
            <a:r>
              <a:rPr lang="en-US" sz="2400" b="0" i="0" u="none" strike="noStrike" spc="-100" dirty="0">
                <a:solidFill>
                  <a:srgbClr val="000000"/>
                </a:solidFill>
                <a:latin typeface="THELuxGoR"/>
              </a:rPr>
              <a:t> </a:t>
            </a:r>
            <a:r>
              <a:rPr lang="ko-KR" sz="2400" b="0" i="0" u="none" strike="noStrike" spc="-100" dirty="0">
                <a:solidFill>
                  <a:srgbClr val="000000"/>
                </a:solidFill>
                <a:ea typeface="THELuxGoR"/>
              </a:rPr>
              <a:t>병합</a:t>
            </a:r>
            <a:r>
              <a:rPr lang="en-US" sz="2400" b="0" i="0" u="none" strike="noStrike" spc="-100" dirty="0">
                <a:solidFill>
                  <a:srgbClr val="000000"/>
                </a:solidFill>
                <a:latin typeface="THELuxGoR"/>
              </a:rPr>
              <a:t> -&gt; Global Average Pooling</a:t>
            </a:r>
            <a:r>
              <a:rPr lang="en-US" sz="2400" spc="-100" dirty="0">
                <a:solidFill>
                  <a:srgbClr val="000000"/>
                </a:solidFill>
                <a:latin typeface="THELuxGoR"/>
              </a:rPr>
              <a:t> </a:t>
            </a:r>
            <a:r>
              <a:rPr lang="ko-KR" sz="2400" b="0" i="0" u="none" strike="noStrike" spc="-100" dirty="0">
                <a:solidFill>
                  <a:srgbClr val="000000"/>
                </a:solidFill>
                <a:ea typeface="THELuxGoR"/>
              </a:rPr>
              <a:t>과</a:t>
            </a:r>
            <a:r>
              <a:rPr lang="en-US" sz="2400" b="0" i="0" u="none" strike="noStrike" spc="-100" dirty="0">
                <a:solidFill>
                  <a:srgbClr val="000000"/>
                </a:solidFill>
                <a:latin typeface="THELuxGoR"/>
              </a:rPr>
              <a:t> Global Max Pooling </a:t>
            </a:r>
            <a:r>
              <a:rPr lang="ko-KR" sz="2400" b="0" i="0" u="none" strike="noStrike" spc="-100" dirty="0">
                <a:solidFill>
                  <a:srgbClr val="000000"/>
                </a:solidFill>
                <a:ea typeface="THELuxGoR"/>
              </a:rPr>
              <a:t>적용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363200" y="8156575"/>
            <a:ext cx="62103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74299"/>
              </a:lnSpc>
            </a:pPr>
            <a:r>
              <a:rPr lang="en-US" sz="2200" b="1" i="0" u="none" strike="noStrike" spc="-100" dirty="0">
                <a:solidFill>
                  <a:srgbClr val="000000"/>
                </a:solidFill>
                <a:latin typeface="THELuxGoR"/>
              </a:rPr>
              <a:t>[</a:t>
            </a:r>
            <a:r>
              <a:rPr lang="en-US" sz="2200" b="1" i="0" u="none" strike="noStrike" spc="-100" dirty="0" err="1">
                <a:solidFill>
                  <a:srgbClr val="000000"/>
                </a:solidFill>
                <a:latin typeface="THELuxGoR"/>
              </a:rPr>
              <a:t>Parellal</a:t>
            </a:r>
            <a:r>
              <a:rPr lang="en-US" sz="2200" b="1" i="0" u="none" strike="noStrike" spc="-100" dirty="0">
                <a:solidFill>
                  <a:srgbClr val="000000"/>
                </a:solidFill>
                <a:latin typeface="THELuxGoR"/>
              </a:rPr>
              <a:t> LSTM-Transformer </a:t>
            </a:r>
            <a:r>
              <a:rPr lang="ko-KR" sz="2200" b="1" i="0" u="none" strike="noStrike" spc="-100" dirty="0">
                <a:solidFill>
                  <a:srgbClr val="000000"/>
                </a:solidFill>
                <a:ea typeface="THELuxGoR"/>
              </a:rPr>
              <a:t>예측</a:t>
            </a:r>
            <a:r>
              <a:rPr lang="en-US" sz="2200" b="1" i="0" u="none" strike="noStrike" spc="-100" dirty="0">
                <a:solidFill>
                  <a:srgbClr val="000000"/>
                </a:solidFill>
                <a:latin typeface="THELuxGoR"/>
              </a:rPr>
              <a:t> </a:t>
            </a:r>
            <a:r>
              <a:rPr lang="ko-KR" sz="2200" b="1" i="0" u="none" strike="noStrike" spc="-100" dirty="0">
                <a:solidFill>
                  <a:srgbClr val="000000"/>
                </a:solidFill>
                <a:ea typeface="THELuxGoR"/>
              </a:rPr>
              <a:t>결과</a:t>
            </a:r>
            <a:r>
              <a:rPr lang="en-US" sz="2200" b="1" i="0" u="none" strike="noStrike" spc="-100" dirty="0">
                <a:solidFill>
                  <a:srgbClr val="000000"/>
                </a:solidFill>
                <a:latin typeface="THELuxGoR"/>
              </a:rPr>
              <a:t> </a:t>
            </a:r>
            <a:r>
              <a:rPr lang="ko-KR" sz="2200" b="1" i="0" u="none" strike="noStrike" spc="-100" dirty="0">
                <a:solidFill>
                  <a:srgbClr val="000000"/>
                </a:solidFill>
                <a:ea typeface="THELuxGoR"/>
              </a:rPr>
              <a:t>그래프</a:t>
            </a:r>
            <a:r>
              <a:rPr lang="en-US" sz="2200" b="1" i="0" u="none" strike="noStrike" spc="-100" dirty="0">
                <a:solidFill>
                  <a:srgbClr val="000000"/>
                </a:solidFill>
                <a:latin typeface="THELuxGoR"/>
              </a:rPr>
              <a:t>]</a:t>
            </a:r>
          </a:p>
        </p:txBody>
      </p:sp>
      <p:sp>
        <p:nvSpPr>
          <p:cNvPr id="18" name="TextBox 8">
            <a:extLst>
              <a:ext uri="{FF2B5EF4-FFF2-40B4-BE49-F238E27FC236}">
                <a16:creationId xmlns:a16="http://schemas.microsoft.com/office/drawing/2014/main" id="{C20364B8-6B1B-ED14-6BF8-F8C339E5F955}"/>
              </a:ext>
            </a:extLst>
          </p:cNvPr>
          <p:cNvSpPr txBox="1"/>
          <p:nvPr/>
        </p:nvSpPr>
        <p:spPr>
          <a:xfrm>
            <a:off x="927100" y="114300"/>
            <a:ext cx="8988425" cy="66675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>
              <a:lnSpc>
                <a:spcPct val="98770"/>
              </a:lnSpc>
            </a:pPr>
            <a:r>
              <a:rPr lang="ko-KR" altLang="en-US" sz="2400" i="0" dirty="0">
                <a:solidFill>
                  <a:srgbClr val="0D0C22"/>
                </a:solidFill>
                <a:effectLst/>
                <a:latin typeface="+mj-lt"/>
              </a:rPr>
              <a:t>❶</a:t>
            </a:r>
            <a:r>
              <a:rPr lang="en-US" sz="2400" i="0" u="none" strike="noStrike" spc="-100" dirty="0">
                <a:solidFill>
                  <a:srgbClr val="000000"/>
                </a:solidFill>
                <a:latin typeface="+mj-lt"/>
                <a:ea typeface="THELuxGoB"/>
              </a:rPr>
              <a:t> </a:t>
            </a:r>
            <a:r>
              <a:rPr lang="en-US" sz="2400" i="0" u="none" strike="noStrike" spc="-100" dirty="0">
                <a:latin typeface="+mj-lt"/>
                <a:ea typeface="THELuxGoB"/>
              </a:rPr>
              <a:t>LSTM</a:t>
            </a:r>
            <a:r>
              <a:rPr lang="en-US" sz="2400" i="0" u="none" strike="noStrike" spc="-100" dirty="0">
                <a:solidFill>
                  <a:srgbClr val="000000"/>
                </a:solidFill>
                <a:latin typeface="+mj-lt"/>
                <a:ea typeface="THELuxGoB"/>
              </a:rPr>
              <a:t> </a:t>
            </a:r>
            <a:r>
              <a:rPr lang="ko-KR" altLang="en-US" sz="2400" i="0" dirty="0">
                <a:solidFill>
                  <a:srgbClr val="0D0C22"/>
                </a:solidFill>
                <a:effectLst/>
                <a:latin typeface="+mj-lt"/>
              </a:rPr>
              <a:t>❷</a:t>
            </a:r>
            <a:r>
              <a:rPr lang="en-US" altLang="ko-KR" sz="2400" i="0" u="none" strike="noStrike" spc="-100" dirty="0">
                <a:solidFill>
                  <a:srgbClr val="000000"/>
                </a:solidFill>
                <a:latin typeface="+mj-lt"/>
                <a:ea typeface="THELuxGoB"/>
              </a:rPr>
              <a:t> Sequential </a:t>
            </a:r>
            <a:r>
              <a:rPr lang="en-US" altLang="ko-KR" sz="2400" i="0" u="none" strike="noStrike" spc="-100" dirty="0">
                <a:solidFill>
                  <a:srgbClr val="000000"/>
                </a:solidFill>
                <a:latin typeface="+mj-lt"/>
              </a:rPr>
              <a:t>LSTM-Transformer </a:t>
            </a:r>
            <a:r>
              <a:rPr lang="ko-KR" altLang="en-US" sz="2400" i="0" dirty="0">
                <a:solidFill>
                  <a:srgbClr val="0D0C22"/>
                </a:solidFill>
                <a:effectLst/>
                <a:latin typeface="+mj-lt"/>
              </a:rPr>
              <a:t>❸</a:t>
            </a:r>
            <a:r>
              <a:rPr lang="en-US" altLang="ko-KR" sz="2400" i="0" u="none" strike="noStrike" spc="-100" dirty="0">
                <a:solidFill>
                  <a:srgbClr val="000000"/>
                </a:solidFill>
                <a:latin typeface="+mj-lt"/>
                <a:ea typeface="THELuxGoB"/>
              </a:rPr>
              <a:t> </a:t>
            </a:r>
            <a:r>
              <a:rPr lang="en-US" altLang="ko-KR" sz="2400" i="0" u="none" strike="noStrike" spc="-100" dirty="0">
                <a:solidFill>
                  <a:srgbClr val="3ACCAD"/>
                </a:solidFill>
                <a:latin typeface="+mj-lt"/>
                <a:ea typeface="THELuxGoB"/>
              </a:rPr>
              <a:t>Parallel </a:t>
            </a:r>
            <a:r>
              <a:rPr lang="en-US" altLang="ko-KR" sz="2400" i="0" u="none" strike="noStrike" spc="-100" dirty="0">
                <a:solidFill>
                  <a:srgbClr val="3ACCAD"/>
                </a:solidFill>
                <a:latin typeface="+mj-lt"/>
              </a:rPr>
              <a:t>LSTM-Transformer </a:t>
            </a:r>
            <a:r>
              <a:rPr lang="ko-KR" altLang="en-US" sz="2400" i="0" dirty="0">
                <a:solidFill>
                  <a:srgbClr val="0D0C22"/>
                </a:solidFill>
                <a:effectLst/>
                <a:latin typeface="+mj-lt"/>
              </a:rPr>
              <a:t>❹</a:t>
            </a:r>
            <a:r>
              <a:rPr lang="ko-KR" altLang="en-US" sz="3600" dirty="0">
                <a:solidFill>
                  <a:srgbClr val="0D0C22"/>
                </a:solidFill>
                <a:latin typeface="+mj-lt"/>
              </a:rPr>
              <a:t> </a:t>
            </a:r>
            <a:r>
              <a:rPr lang="en-US" altLang="ko-KR" sz="2000" i="0" u="none" strike="noStrike" spc="-100" dirty="0">
                <a:solidFill>
                  <a:srgbClr val="000000"/>
                </a:solidFill>
                <a:latin typeface="+mj-lt"/>
              </a:rPr>
              <a:t>TFT</a:t>
            </a:r>
            <a:endParaRPr lang="en-US" altLang="ko-KR" sz="2400" i="0" u="none" strike="noStrike" spc="-100" dirty="0">
              <a:solidFill>
                <a:srgbClr val="000000"/>
              </a:solidFill>
              <a:latin typeface="+mj-l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4775200" y="5194300"/>
            <a:ext cx="104394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1511300"/>
            <a:ext cx="139700" cy="1041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22800" y="9448800"/>
            <a:ext cx="1447800" cy="3556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7272000" y="9423400"/>
            <a:ext cx="5207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2100" b="0" i="0" u="none" strike="noStrike" spc="-100">
                <a:solidFill>
                  <a:srgbClr val="FFFFFF"/>
                </a:solidFill>
                <a:latin typeface="THELuxGoB"/>
              </a:rPr>
              <a:t>09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27100" y="1219200"/>
            <a:ext cx="10337800" cy="152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4600" b="1" i="0" u="none" strike="noStrike" spc="-100">
                <a:solidFill>
                  <a:srgbClr val="000000"/>
                </a:solidFill>
                <a:ea typeface="Geologica Roman SemiBold"/>
              </a:rPr>
              <a:t>모델</a:t>
            </a:r>
            <a:r>
              <a:rPr lang="en-US" sz="4600" b="1" i="0" u="none" strike="noStrike" spc="-100">
                <a:solidFill>
                  <a:srgbClr val="000000"/>
                </a:solidFill>
                <a:latin typeface="Geologica Roman SemiBold"/>
              </a:rPr>
              <a:t> </a:t>
            </a:r>
            <a:r>
              <a:rPr lang="ko-KR" sz="4600" b="1" i="0" u="none" strike="noStrike" spc="-100">
                <a:solidFill>
                  <a:srgbClr val="000000"/>
                </a:solidFill>
                <a:ea typeface="Geologica Roman SemiBold"/>
              </a:rPr>
              <a:t>설계</a:t>
            </a:r>
            <a:r>
              <a:rPr lang="en-US" sz="4600" b="1" i="0" u="none" strike="noStrike" spc="-100">
                <a:solidFill>
                  <a:srgbClr val="000000"/>
                </a:solidFill>
                <a:latin typeface="Geologica Roman SemiBold"/>
              </a:rPr>
              <a:t> </a:t>
            </a:r>
            <a:r>
              <a:rPr lang="ko-KR" sz="4600" b="1" i="0" u="none" strike="noStrike" spc="-100">
                <a:solidFill>
                  <a:srgbClr val="000000"/>
                </a:solidFill>
                <a:ea typeface="Geologica Roman SemiBold"/>
              </a:rPr>
              <a:t>및</a:t>
            </a:r>
            <a:r>
              <a:rPr lang="en-US" sz="4600" b="1" i="0" u="none" strike="noStrike" spc="-100">
                <a:solidFill>
                  <a:srgbClr val="000000"/>
                </a:solidFill>
                <a:latin typeface="Geologica Roman SemiBold"/>
              </a:rPr>
              <a:t> </a:t>
            </a:r>
            <a:r>
              <a:rPr lang="ko-KR" sz="4600" b="1" i="0" u="none" strike="noStrike" spc="-100">
                <a:solidFill>
                  <a:srgbClr val="000000"/>
                </a:solidFill>
                <a:ea typeface="Geologica Roman SemiBold"/>
              </a:rPr>
              <a:t>성능</a:t>
            </a:r>
            <a:r>
              <a:rPr lang="en-US" sz="4600" b="1" i="0" u="none" strike="noStrike" spc="-100">
                <a:solidFill>
                  <a:srgbClr val="000000"/>
                </a:solidFill>
                <a:latin typeface="Geologica Roman SemiBold"/>
              </a:rPr>
              <a:t> </a:t>
            </a:r>
            <a:r>
              <a:rPr lang="ko-KR" sz="4600" b="1" i="0" u="none" strike="noStrike" spc="-100">
                <a:solidFill>
                  <a:srgbClr val="000000"/>
                </a:solidFill>
                <a:ea typeface="Geologica Roman SemiBold"/>
              </a:rPr>
              <a:t>지표</a:t>
            </a:r>
            <a:r>
              <a:rPr lang="en-US" sz="4600" b="1" i="0" u="none" strike="noStrike" spc="-100">
                <a:solidFill>
                  <a:srgbClr val="000000"/>
                </a:solidFill>
                <a:latin typeface="Geologica Roman SemiBold"/>
              </a:rPr>
              <a:t> </a:t>
            </a:r>
          </a:p>
          <a:p>
            <a:pPr lvl="0" algn="l">
              <a:lnSpc>
                <a:spcPct val="99600"/>
              </a:lnSpc>
            </a:pPr>
            <a:r>
              <a:rPr lang="en-US" sz="4600" b="1" i="0" u="none" strike="noStrike" spc="-100">
                <a:solidFill>
                  <a:srgbClr val="000000"/>
                </a:solidFill>
                <a:latin typeface="Geologica Roman SemiBold"/>
              </a:rPr>
              <a:t>- TFT(Temporal Fusion Tranformer)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10" name="TextBox 10"/>
          <p:cNvSpPr txBox="1"/>
          <p:nvPr/>
        </p:nvSpPr>
        <p:spPr>
          <a:xfrm>
            <a:off x="1054100" y="3162300"/>
            <a:ext cx="29210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8770"/>
              </a:lnSpc>
            </a:pPr>
            <a:r>
              <a:rPr lang="en-US" sz="3000" b="0" i="0" u="none" strike="noStrike" spc="-100">
                <a:solidFill>
                  <a:srgbClr val="3ACCAD"/>
                </a:solidFill>
                <a:ea typeface="THELuxGoB"/>
              </a:rPr>
              <a:t>❶</a:t>
            </a:r>
            <a:r>
              <a:rPr lang="en-US" sz="3000" b="0" i="0" u="none" strike="noStrike" spc="-100">
                <a:solidFill>
                  <a:srgbClr val="000000"/>
                </a:solidFill>
                <a:latin typeface="THELuxGoB"/>
              </a:rPr>
              <a:t> </a:t>
            </a:r>
            <a:r>
              <a:rPr lang="ko-KR" sz="3000" b="0" i="0" u="none" strike="noStrike" spc="-100">
                <a:solidFill>
                  <a:srgbClr val="000000"/>
                </a:solidFill>
                <a:ea typeface="THELuxGoB"/>
              </a:rPr>
              <a:t>구조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54100" y="3708400"/>
            <a:ext cx="6616700" cy="914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5289"/>
              </a:lnSpc>
            </a:pPr>
            <a:r>
              <a:rPr lang="en-US" sz="2400" b="0" i="0" u="none" strike="noStrike" spc="-100">
                <a:solidFill>
                  <a:srgbClr val="000000"/>
                </a:solidFill>
                <a:latin typeface="THELuxGoR"/>
              </a:rPr>
              <a:t>Temporal Fusion Transforemr </a:t>
            </a:r>
            <a:r>
              <a:rPr lang="ko-KR" sz="2400" b="0" i="0" u="none" strike="noStrike" spc="-100">
                <a:solidFill>
                  <a:srgbClr val="000000"/>
                </a:solidFill>
                <a:ea typeface="THELuxGoR"/>
              </a:rPr>
              <a:t>모듈</a:t>
            </a:r>
          </a:p>
          <a:p>
            <a:pPr lvl="0" algn="l">
              <a:lnSpc>
                <a:spcPct val="135289"/>
              </a:lnSpc>
            </a:pPr>
            <a:r>
              <a:rPr lang="ko-KR" sz="2400" b="0" i="0" u="none" strike="noStrike" spc="-100">
                <a:solidFill>
                  <a:srgbClr val="000000"/>
                </a:solidFill>
                <a:ea typeface="THELuxGoR"/>
              </a:rPr>
              <a:t>과거와</a:t>
            </a:r>
            <a:r>
              <a:rPr lang="en-US" sz="2400" b="0" i="0" u="none" strike="noStrike" spc="-100">
                <a:solidFill>
                  <a:srgbClr val="000000"/>
                </a:solidFill>
                <a:latin typeface="THELuxGoR"/>
              </a:rPr>
              <a:t> </a:t>
            </a:r>
            <a:r>
              <a:rPr lang="ko-KR" sz="2400" b="0" i="0" u="none" strike="noStrike" spc="-100">
                <a:solidFill>
                  <a:srgbClr val="000000"/>
                </a:solidFill>
                <a:ea typeface="THELuxGoR"/>
              </a:rPr>
              <a:t>미래의</a:t>
            </a:r>
            <a:r>
              <a:rPr lang="en-US" sz="2400" b="0" i="0" u="none" strike="noStrike" spc="-100">
                <a:solidFill>
                  <a:srgbClr val="000000"/>
                </a:solidFill>
                <a:latin typeface="THELuxGoR"/>
              </a:rPr>
              <a:t> </a:t>
            </a:r>
            <a:r>
              <a:rPr lang="ko-KR" sz="2400" b="0" i="0" u="none" strike="noStrike" spc="-100">
                <a:solidFill>
                  <a:srgbClr val="000000"/>
                </a:solidFill>
                <a:ea typeface="THELuxGoR"/>
              </a:rPr>
              <a:t>시계열</a:t>
            </a:r>
            <a:r>
              <a:rPr lang="en-US" sz="2400" b="0" i="0" u="none" strike="noStrike" spc="-100">
                <a:solidFill>
                  <a:srgbClr val="000000"/>
                </a:solidFill>
                <a:latin typeface="THELuxGoR"/>
              </a:rPr>
              <a:t> </a:t>
            </a:r>
            <a:r>
              <a:rPr lang="ko-KR" sz="2400" b="0" i="0" u="none" strike="noStrike" spc="-100">
                <a:solidFill>
                  <a:srgbClr val="000000"/>
                </a:solidFill>
                <a:ea typeface="THELuxGoR"/>
              </a:rPr>
              <a:t>정보</a:t>
            </a:r>
            <a:r>
              <a:rPr lang="en-US" sz="2400" b="0" i="0" u="none" strike="noStrike" spc="-100">
                <a:solidFill>
                  <a:srgbClr val="000000"/>
                </a:solidFill>
                <a:latin typeface="THELuxGoR"/>
              </a:rPr>
              <a:t> </a:t>
            </a:r>
            <a:r>
              <a:rPr lang="ko-KR" sz="2400" b="0" i="0" u="none" strike="noStrike" spc="-100">
                <a:solidFill>
                  <a:srgbClr val="000000"/>
                </a:solidFill>
                <a:ea typeface="THELuxGoR"/>
              </a:rPr>
              <a:t>융합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13" name="TextBox 13"/>
          <p:cNvSpPr txBox="1"/>
          <p:nvPr/>
        </p:nvSpPr>
        <p:spPr>
          <a:xfrm>
            <a:off x="1054100" y="4775200"/>
            <a:ext cx="6642100" cy="673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8770"/>
              </a:lnSpc>
            </a:pPr>
            <a:r>
              <a:rPr lang="en-US" sz="3000" b="0" i="0" u="none" strike="noStrike" spc="-100" dirty="0">
                <a:solidFill>
                  <a:srgbClr val="3ACCAD"/>
                </a:solidFill>
                <a:ea typeface="THELuxGoB"/>
              </a:rPr>
              <a:t>❷</a:t>
            </a:r>
            <a:r>
              <a:rPr lang="en-US" sz="3000" b="0" i="0" u="none" strike="noStrike" spc="-100" dirty="0">
                <a:solidFill>
                  <a:srgbClr val="000000"/>
                </a:solidFill>
                <a:latin typeface="THELuxGoB"/>
              </a:rPr>
              <a:t> Temporal Fusion Layer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54100" y="5486400"/>
            <a:ext cx="70231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5289"/>
              </a:lnSpc>
            </a:pPr>
            <a:r>
              <a:rPr lang="ko-KR" sz="2400" b="0" i="0" u="none" strike="noStrike" spc="-100" dirty="0">
                <a:solidFill>
                  <a:srgbClr val="000000"/>
                </a:solidFill>
                <a:ea typeface="THELuxGoR"/>
              </a:rPr>
              <a:t>단기</a:t>
            </a:r>
            <a:r>
              <a:rPr lang="en-US" sz="2400" b="0" i="0" u="none" strike="noStrike" spc="-100" dirty="0">
                <a:solidFill>
                  <a:srgbClr val="000000"/>
                </a:solidFill>
                <a:latin typeface="THELuxGoR"/>
              </a:rPr>
              <a:t> </a:t>
            </a:r>
            <a:r>
              <a:rPr lang="ko-KR" sz="2400" b="0" i="0" u="none" strike="noStrike" spc="-100" dirty="0">
                <a:solidFill>
                  <a:srgbClr val="000000"/>
                </a:solidFill>
                <a:ea typeface="THELuxGoR"/>
              </a:rPr>
              <a:t>및</a:t>
            </a:r>
            <a:r>
              <a:rPr lang="en-US" sz="2400" b="0" i="0" u="none" strike="noStrike" spc="-100" dirty="0">
                <a:solidFill>
                  <a:srgbClr val="000000"/>
                </a:solidFill>
                <a:latin typeface="THELuxGoR"/>
              </a:rPr>
              <a:t> </a:t>
            </a:r>
            <a:r>
              <a:rPr lang="ko-KR" sz="2400" b="0" i="0" u="none" strike="noStrike" spc="-100" dirty="0">
                <a:solidFill>
                  <a:srgbClr val="000000"/>
                </a:solidFill>
                <a:ea typeface="THELuxGoR"/>
              </a:rPr>
              <a:t>장기적</a:t>
            </a:r>
            <a:r>
              <a:rPr lang="en-US" sz="2400" b="0" i="0" u="none" strike="noStrike" spc="-100" dirty="0">
                <a:solidFill>
                  <a:srgbClr val="000000"/>
                </a:solidFill>
                <a:latin typeface="THELuxGoR"/>
              </a:rPr>
              <a:t> </a:t>
            </a:r>
            <a:r>
              <a:rPr lang="ko-KR" sz="2400" b="0" i="0" u="none" strike="noStrike" spc="-100" dirty="0">
                <a:solidFill>
                  <a:srgbClr val="000000"/>
                </a:solidFill>
                <a:ea typeface="THELuxGoR"/>
              </a:rPr>
              <a:t>패턴을</a:t>
            </a:r>
            <a:r>
              <a:rPr lang="en-US" sz="2400" b="0" i="0" u="none" strike="noStrike" spc="-100" dirty="0">
                <a:solidFill>
                  <a:srgbClr val="000000"/>
                </a:solidFill>
                <a:latin typeface="THELuxGoR"/>
              </a:rPr>
              <a:t> </a:t>
            </a:r>
            <a:r>
              <a:rPr lang="ko-KR" sz="2400" b="0" i="0" u="none" strike="noStrike" spc="-100" dirty="0">
                <a:solidFill>
                  <a:srgbClr val="000000"/>
                </a:solidFill>
                <a:ea typeface="THELuxGoR"/>
              </a:rPr>
              <a:t>동시에</a:t>
            </a:r>
            <a:r>
              <a:rPr lang="en-US" sz="2400" b="0" i="0" u="none" strike="noStrike" spc="-100" dirty="0">
                <a:solidFill>
                  <a:srgbClr val="000000"/>
                </a:solidFill>
                <a:latin typeface="THELuxGoR"/>
              </a:rPr>
              <a:t> </a:t>
            </a:r>
            <a:r>
              <a:rPr lang="ko-KR" sz="2400" b="0" i="0" u="none" strike="noStrike" spc="-100" dirty="0">
                <a:solidFill>
                  <a:srgbClr val="000000"/>
                </a:solidFill>
                <a:ea typeface="THELuxGoR"/>
              </a:rPr>
              <a:t>반영</a:t>
            </a:r>
            <a:r>
              <a:rPr lang="en-US" sz="2400" b="0" i="0" u="none" strike="noStrike" spc="-100" dirty="0">
                <a:solidFill>
                  <a:srgbClr val="000000"/>
                </a:solidFill>
                <a:latin typeface="THELuxGoR"/>
              </a:rPr>
              <a:t>, </a:t>
            </a:r>
            <a:r>
              <a:rPr lang="ko-KR" sz="2400" b="0" i="0" u="none" strike="noStrike" spc="-100" dirty="0">
                <a:solidFill>
                  <a:srgbClr val="000000"/>
                </a:solidFill>
                <a:ea typeface="THELuxGoR"/>
              </a:rPr>
              <a:t>높은</a:t>
            </a:r>
            <a:r>
              <a:rPr lang="en-US" sz="2400" b="0" i="0" u="none" strike="noStrike" spc="-100" dirty="0">
                <a:solidFill>
                  <a:srgbClr val="000000"/>
                </a:solidFill>
                <a:latin typeface="THELuxGoR"/>
              </a:rPr>
              <a:t> </a:t>
            </a:r>
            <a:r>
              <a:rPr lang="ko-KR" sz="2400" b="0" i="0" u="none" strike="noStrike" spc="-100" dirty="0">
                <a:solidFill>
                  <a:srgbClr val="000000"/>
                </a:solidFill>
                <a:ea typeface="THELuxGoR"/>
              </a:rPr>
              <a:t>예측</a:t>
            </a:r>
            <a:r>
              <a:rPr lang="en-US" sz="2400" b="0" i="0" u="none" strike="noStrike" spc="-100" dirty="0">
                <a:solidFill>
                  <a:srgbClr val="000000"/>
                </a:solidFill>
                <a:latin typeface="THELuxGoR"/>
              </a:rPr>
              <a:t> </a:t>
            </a:r>
            <a:r>
              <a:rPr lang="ko-KR" sz="2400" b="0" i="0" u="none" strike="noStrike" spc="-100" dirty="0">
                <a:solidFill>
                  <a:srgbClr val="000000"/>
                </a:solidFill>
                <a:ea typeface="THELuxGoR"/>
              </a:rPr>
              <a:t>성능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16" name="TextBox 16"/>
          <p:cNvSpPr txBox="1"/>
          <p:nvPr/>
        </p:nvSpPr>
        <p:spPr>
          <a:xfrm>
            <a:off x="1060450" y="6159500"/>
            <a:ext cx="46228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8770"/>
              </a:lnSpc>
            </a:pPr>
            <a:r>
              <a:rPr lang="en-US" sz="3000" b="0" i="0" u="none" strike="noStrike" spc="-100" dirty="0">
                <a:solidFill>
                  <a:srgbClr val="3ACCAD"/>
                </a:solidFill>
                <a:ea typeface="THELuxGoB"/>
              </a:rPr>
              <a:t>❸ </a:t>
            </a:r>
            <a:r>
              <a:rPr lang="en-US" sz="3000" b="0" i="0" u="none" strike="noStrike" spc="-100" dirty="0" err="1">
                <a:solidFill>
                  <a:srgbClr val="000000"/>
                </a:solidFill>
                <a:latin typeface="THELuxGoB"/>
              </a:rPr>
              <a:t>PyTorch</a:t>
            </a:r>
            <a:r>
              <a:rPr lang="en-US" sz="3000" b="0" i="0" u="none" strike="noStrike" spc="-100" dirty="0">
                <a:solidFill>
                  <a:srgbClr val="000000"/>
                </a:solidFill>
                <a:latin typeface="THELuxGoB"/>
              </a:rPr>
              <a:t> Lightning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60450" y="6756400"/>
            <a:ext cx="82296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5289"/>
              </a:lnSpc>
            </a:pPr>
            <a:r>
              <a:rPr lang="ko-KR" sz="2400" b="0" i="0" u="none" strike="noStrike" spc="-100" dirty="0">
                <a:solidFill>
                  <a:srgbClr val="000000"/>
                </a:solidFill>
                <a:ea typeface="THELuxGoR"/>
              </a:rPr>
              <a:t>효율적</a:t>
            </a:r>
            <a:r>
              <a:rPr lang="en-US" sz="2400" b="0" i="0" u="none" strike="noStrike" spc="-100" dirty="0">
                <a:solidFill>
                  <a:srgbClr val="000000"/>
                </a:solidFill>
                <a:latin typeface="THELuxGoR"/>
              </a:rPr>
              <a:t> </a:t>
            </a:r>
            <a:r>
              <a:rPr lang="ko-KR" sz="2400" b="0" i="0" u="none" strike="noStrike" spc="-100" dirty="0">
                <a:solidFill>
                  <a:srgbClr val="000000"/>
                </a:solidFill>
                <a:ea typeface="THELuxGoR"/>
              </a:rPr>
              <a:t>학습</a:t>
            </a:r>
            <a:r>
              <a:rPr lang="en-US" sz="2400" b="0" i="0" u="none" strike="noStrike" spc="-100" dirty="0">
                <a:solidFill>
                  <a:srgbClr val="000000"/>
                </a:solidFill>
                <a:latin typeface="THELuxGoR"/>
              </a:rPr>
              <a:t> </a:t>
            </a:r>
            <a:r>
              <a:rPr lang="ko-KR" sz="2400" b="0" i="0" u="none" strike="noStrike" spc="-100" dirty="0">
                <a:solidFill>
                  <a:srgbClr val="000000"/>
                </a:solidFill>
                <a:ea typeface="THELuxGoR"/>
              </a:rPr>
              <a:t>및</a:t>
            </a:r>
            <a:r>
              <a:rPr lang="en-US" sz="2400" b="0" i="0" u="none" strike="noStrike" spc="-100" dirty="0">
                <a:solidFill>
                  <a:srgbClr val="000000"/>
                </a:solidFill>
                <a:latin typeface="THELuxGoR"/>
              </a:rPr>
              <a:t> </a:t>
            </a:r>
            <a:r>
              <a:rPr lang="ko-KR" sz="2400" b="0" i="0" u="none" strike="noStrike" spc="-100" dirty="0">
                <a:solidFill>
                  <a:srgbClr val="000000"/>
                </a:solidFill>
                <a:ea typeface="THELuxGoR"/>
              </a:rPr>
              <a:t>검증</a:t>
            </a:r>
            <a:r>
              <a:rPr lang="en-US" sz="2400" b="0" i="0" u="none" strike="noStrike" spc="-100" dirty="0">
                <a:solidFill>
                  <a:srgbClr val="000000"/>
                </a:solidFill>
                <a:latin typeface="THELuxGoR"/>
              </a:rPr>
              <a:t> </a:t>
            </a:r>
            <a:r>
              <a:rPr lang="ko-KR" sz="2400" b="0" i="0" u="none" strike="noStrike" spc="-100" dirty="0">
                <a:solidFill>
                  <a:srgbClr val="000000"/>
                </a:solidFill>
                <a:ea typeface="THELuxGoR"/>
              </a:rPr>
              <a:t>과정</a:t>
            </a:r>
            <a:r>
              <a:rPr lang="en-US" sz="2400" b="0" i="0" u="none" strike="noStrike" spc="-100" dirty="0">
                <a:solidFill>
                  <a:srgbClr val="000000"/>
                </a:solidFill>
                <a:latin typeface="THELuxGoR"/>
              </a:rPr>
              <a:t> </a:t>
            </a:r>
            <a:r>
              <a:rPr lang="ko-KR" sz="2400" b="0" i="0" u="none" strike="noStrike" spc="-100" dirty="0">
                <a:solidFill>
                  <a:srgbClr val="000000"/>
                </a:solidFill>
                <a:ea typeface="THELuxGoR"/>
              </a:rPr>
              <a:t>지원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19" name="TextBox 19"/>
          <p:cNvSpPr txBox="1"/>
          <p:nvPr/>
        </p:nvSpPr>
        <p:spPr>
          <a:xfrm>
            <a:off x="1060450" y="7429500"/>
            <a:ext cx="46228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8770"/>
              </a:lnSpc>
            </a:pPr>
            <a:r>
              <a:rPr lang="en-US" sz="4800" b="0" i="0" u="none" strike="noStrike" spc="-100" dirty="0">
                <a:solidFill>
                  <a:srgbClr val="3ACCAD"/>
                </a:solidFill>
                <a:ea typeface="THELuxGoB"/>
              </a:rPr>
              <a:t>➍</a:t>
            </a:r>
            <a:r>
              <a:rPr lang="en-US" sz="3000" b="0" i="0" u="none" strike="noStrike" spc="-100" dirty="0">
                <a:solidFill>
                  <a:srgbClr val="3ACCAD"/>
                </a:solidFill>
                <a:ea typeface="THELuxGoB"/>
              </a:rPr>
              <a:t> </a:t>
            </a:r>
            <a:r>
              <a:rPr lang="ko-KR" sz="3000" b="0" i="0" u="none" strike="noStrike" spc="-100" dirty="0">
                <a:solidFill>
                  <a:srgbClr val="000000"/>
                </a:solidFill>
                <a:ea typeface="THELuxGoB"/>
              </a:rPr>
              <a:t>학습과정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104900" y="8026400"/>
            <a:ext cx="8140700" cy="546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5289"/>
              </a:lnSpc>
            </a:pPr>
            <a:r>
              <a:rPr lang="en-US" sz="2400" b="0" i="0" u="none" strike="noStrike" spc="-100" dirty="0">
                <a:solidFill>
                  <a:srgbClr val="000000"/>
                </a:solidFill>
                <a:latin typeface="THELuxGoR"/>
              </a:rPr>
              <a:t>Adam </a:t>
            </a:r>
            <a:r>
              <a:rPr lang="ko-KR" sz="2400" b="0" i="0" u="none" strike="noStrike" spc="-100" dirty="0" err="1">
                <a:solidFill>
                  <a:srgbClr val="000000"/>
                </a:solidFill>
                <a:ea typeface="THELuxGoR"/>
              </a:rPr>
              <a:t>옵티마이저</a:t>
            </a:r>
            <a:r>
              <a:rPr lang="en-US" sz="2400" b="0" i="0" u="none" strike="noStrike" spc="-100" dirty="0">
                <a:solidFill>
                  <a:srgbClr val="000000"/>
                </a:solidFill>
                <a:latin typeface="THELuxGoR"/>
              </a:rPr>
              <a:t>, Weight Decay, </a:t>
            </a:r>
            <a:r>
              <a:rPr lang="en-US" sz="2400" b="0" i="0" u="none" strike="noStrike" spc="-100" dirty="0" err="1">
                <a:solidFill>
                  <a:srgbClr val="000000"/>
                </a:solidFill>
                <a:latin typeface="THELuxGoR"/>
              </a:rPr>
              <a:t>LR_scheduler</a:t>
            </a:r>
            <a:endParaRPr lang="ko-KR" sz="2400" b="0" i="0" u="none" strike="noStrike" spc="-100" dirty="0">
              <a:solidFill>
                <a:srgbClr val="000000"/>
              </a:solidFill>
              <a:ea typeface="THELuxGoR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0087806" y="7962900"/>
            <a:ext cx="62103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74299"/>
              </a:lnSpc>
            </a:pPr>
            <a:r>
              <a:rPr lang="en-US" sz="2200" b="1" i="0" u="none" strike="noStrike" spc="-100" dirty="0">
                <a:solidFill>
                  <a:srgbClr val="000000"/>
                </a:solidFill>
                <a:latin typeface="THELuxGoR"/>
              </a:rPr>
              <a:t>[Temporal Fusion Transformer </a:t>
            </a:r>
            <a:r>
              <a:rPr lang="ko-KR" sz="2200" b="1" i="0" u="none" strike="noStrike" spc="-100" dirty="0">
                <a:solidFill>
                  <a:srgbClr val="000000"/>
                </a:solidFill>
                <a:ea typeface="THELuxGoR"/>
              </a:rPr>
              <a:t>예측</a:t>
            </a:r>
            <a:r>
              <a:rPr lang="en-US" sz="2200" b="1" i="0" u="none" strike="noStrike" spc="-100" dirty="0">
                <a:solidFill>
                  <a:srgbClr val="000000"/>
                </a:solidFill>
                <a:latin typeface="THELuxGoR"/>
              </a:rPr>
              <a:t> </a:t>
            </a:r>
            <a:r>
              <a:rPr lang="ko-KR" sz="2200" b="1" i="0" u="none" strike="noStrike" spc="-100" dirty="0">
                <a:solidFill>
                  <a:srgbClr val="000000"/>
                </a:solidFill>
                <a:ea typeface="THELuxGoR"/>
              </a:rPr>
              <a:t>결과</a:t>
            </a:r>
            <a:r>
              <a:rPr lang="en-US" sz="2200" b="1" i="0" u="none" strike="noStrike" spc="-100" dirty="0">
                <a:solidFill>
                  <a:srgbClr val="000000"/>
                </a:solidFill>
                <a:latin typeface="THELuxGoR"/>
              </a:rPr>
              <a:t> </a:t>
            </a:r>
            <a:r>
              <a:rPr lang="ko-KR" sz="2200" b="1" i="0" u="none" strike="noStrike" spc="-100" dirty="0">
                <a:solidFill>
                  <a:srgbClr val="000000"/>
                </a:solidFill>
                <a:ea typeface="THELuxGoR"/>
              </a:rPr>
              <a:t>그래프</a:t>
            </a:r>
            <a:r>
              <a:rPr lang="en-US" sz="2200" b="1" i="0" u="none" strike="noStrike" spc="-100" dirty="0">
                <a:solidFill>
                  <a:srgbClr val="000000"/>
                </a:solidFill>
                <a:latin typeface="THELuxGoR"/>
              </a:rPr>
              <a:t>]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9BB64148-246E-0905-195B-15B7ABD5BD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7956" y="3124200"/>
            <a:ext cx="10225844" cy="4838700"/>
          </a:xfrm>
          <a:prstGeom prst="rect">
            <a:avLst/>
          </a:prstGeom>
        </p:spPr>
      </p:pic>
      <p:sp>
        <p:nvSpPr>
          <p:cNvPr id="26" name="TextBox 8">
            <a:extLst>
              <a:ext uri="{FF2B5EF4-FFF2-40B4-BE49-F238E27FC236}">
                <a16:creationId xmlns:a16="http://schemas.microsoft.com/office/drawing/2014/main" id="{41BD304B-202D-424B-3299-B45C2216B483}"/>
              </a:ext>
            </a:extLst>
          </p:cNvPr>
          <p:cNvSpPr txBox="1"/>
          <p:nvPr/>
        </p:nvSpPr>
        <p:spPr>
          <a:xfrm>
            <a:off x="927100" y="114300"/>
            <a:ext cx="8988425" cy="66675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>
              <a:lnSpc>
                <a:spcPct val="98770"/>
              </a:lnSpc>
            </a:pPr>
            <a:r>
              <a:rPr lang="ko-KR" altLang="en-US" sz="2400" i="0" dirty="0">
                <a:solidFill>
                  <a:srgbClr val="0D0C22"/>
                </a:solidFill>
                <a:effectLst/>
                <a:latin typeface="+mj-lt"/>
              </a:rPr>
              <a:t>❶</a:t>
            </a:r>
            <a:r>
              <a:rPr lang="en-US" sz="2400" i="0" u="none" strike="noStrike" spc="-100" dirty="0">
                <a:solidFill>
                  <a:srgbClr val="000000"/>
                </a:solidFill>
                <a:latin typeface="+mj-lt"/>
                <a:ea typeface="THELuxGoB"/>
              </a:rPr>
              <a:t> </a:t>
            </a:r>
            <a:r>
              <a:rPr lang="en-US" sz="2400" i="0" u="none" strike="noStrike" spc="-100" dirty="0">
                <a:latin typeface="+mj-lt"/>
                <a:ea typeface="THELuxGoB"/>
              </a:rPr>
              <a:t>LSTM</a:t>
            </a:r>
            <a:r>
              <a:rPr lang="en-US" sz="2400" i="0" u="none" strike="noStrike" spc="-100" dirty="0">
                <a:solidFill>
                  <a:srgbClr val="000000"/>
                </a:solidFill>
                <a:latin typeface="+mj-lt"/>
                <a:ea typeface="THELuxGoB"/>
              </a:rPr>
              <a:t> </a:t>
            </a:r>
            <a:r>
              <a:rPr lang="ko-KR" altLang="en-US" sz="2400" i="0" dirty="0">
                <a:solidFill>
                  <a:srgbClr val="0D0C22"/>
                </a:solidFill>
                <a:effectLst/>
                <a:latin typeface="+mj-lt"/>
              </a:rPr>
              <a:t>❷</a:t>
            </a:r>
            <a:r>
              <a:rPr lang="en-US" altLang="ko-KR" sz="2400" i="0" u="none" strike="noStrike" spc="-100" dirty="0">
                <a:solidFill>
                  <a:srgbClr val="000000"/>
                </a:solidFill>
                <a:latin typeface="+mj-lt"/>
                <a:ea typeface="THELuxGoB"/>
              </a:rPr>
              <a:t> Sequential </a:t>
            </a:r>
            <a:r>
              <a:rPr lang="en-US" altLang="ko-KR" sz="2400" i="0" u="none" strike="noStrike" spc="-100" dirty="0">
                <a:solidFill>
                  <a:srgbClr val="000000"/>
                </a:solidFill>
                <a:latin typeface="+mj-lt"/>
              </a:rPr>
              <a:t>LSTM-Transformer </a:t>
            </a:r>
            <a:r>
              <a:rPr lang="ko-KR" altLang="en-US" sz="2400" i="0" dirty="0">
                <a:solidFill>
                  <a:srgbClr val="0D0C22"/>
                </a:solidFill>
                <a:effectLst/>
                <a:latin typeface="+mj-lt"/>
              </a:rPr>
              <a:t>❸</a:t>
            </a:r>
            <a:r>
              <a:rPr lang="en-US" altLang="ko-KR" sz="2400" i="0" u="none" strike="noStrike" spc="-100" dirty="0">
                <a:solidFill>
                  <a:srgbClr val="000000"/>
                </a:solidFill>
                <a:latin typeface="+mj-lt"/>
                <a:ea typeface="THELuxGoB"/>
              </a:rPr>
              <a:t> Parallel </a:t>
            </a:r>
            <a:r>
              <a:rPr lang="en-US" altLang="ko-KR" sz="2400" i="0" u="none" strike="noStrike" spc="-100" dirty="0">
                <a:solidFill>
                  <a:srgbClr val="000000"/>
                </a:solidFill>
                <a:latin typeface="+mj-lt"/>
              </a:rPr>
              <a:t>LSTM-Transformer </a:t>
            </a:r>
            <a:r>
              <a:rPr lang="ko-KR" altLang="en-US" sz="2400" i="0" dirty="0">
                <a:solidFill>
                  <a:srgbClr val="0D0C22"/>
                </a:solidFill>
                <a:effectLst/>
                <a:latin typeface="+mj-lt"/>
              </a:rPr>
              <a:t>❹</a:t>
            </a:r>
            <a:r>
              <a:rPr lang="ko-KR" altLang="en-US" sz="3600" dirty="0">
                <a:solidFill>
                  <a:srgbClr val="0D0C22"/>
                </a:solidFill>
                <a:latin typeface="+mj-lt"/>
              </a:rPr>
              <a:t> </a:t>
            </a:r>
            <a:r>
              <a:rPr lang="en-US" altLang="ko-KR" sz="2000" i="0" u="none" strike="noStrike" spc="-100" dirty="0">
                <a:solidFill>
                  <a:srgbClr val="3ACCAD"/>
                </a:solidFill>
                <a:latin typeface="+mj-lt"/>
              </a:rPr>
              <a:t>TFT</a:t>
            </a:r>
            <a:endParaRPr lang="en-US" altLang="ko-KR" sz="2400" i="0" u="none" strike="noStrike" spc="-100" dirty="0">
              <a:solidFill>
                <a:srgbClr val="3ACCAD"/>
              </a:solidFill>
              <a:latin typeface="+mj-l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280</TotalTime>
  <Words>636</Words>
  <Application>Microsoft Office PowerPoint</Application>
  <PresentationFormat>사용자 지정</PresentationFormat>
  <Paragraphs>134</Paragraphs>
  <Slides>15</Slides>
  <Notes>1</Notes>
  <HiddenSlides>0</HiddenSlides>
  <MMClips>1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3" baseType="lpstr">
      <vt:lpstr>THELuxGoB</vt:lpstr>
      <vt:lpstr>Calibri</vt:lpstr>
      <vt:lpstr>Arial</vt:lpstr>
      <vt:lpstr>Geologica Roman SemiBold</vt:lpstr>
      <vt:lpstr>THELuxGoM</vt:lpstr>
      <vt:lpstr>맑은 고딕</vt:lpstr>
      <vt:lpstr>THELuxGoR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김동현</dc:creator>
  <cp:lastModifiedBy>김동현</cp:lastModifiedBy>
  <cp:revision>15</cp:revision>
  <dcterms:created xsi:type="dcterms:W3CDTF">2006-08-16T00:00:00Z</dcterms:created>
  <dcterms:modified xsi:type="dcterms:W3CDTF">2024-12-03T20:33:44Z</dcterms:modified>
</cp:coreProperties>
</file>